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4" r:id="rId6"/>
    <p:sldId id="258" r:id="rId7"/>
    <p:sldId id="262" r:id="rId8"/>
    <p:sldId id="266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0A1"/>
    <a:srgbClr val="E6E7E8"/>
    <a:srgbClr val="939597"/>
    <a:srgbClr val="00B7CE"/>
    <a:srgbClr val="069EDB"/>
    <a:srgbClr val="8F52A1"/>
    <a:srgbClr val="F58220"/>
    <a:srgbClr val="71BF44"/>
    <a:srgbClr val="FFC20E"/>
    <a:srgbClr val="ACD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562" autoAdjust="0"/>
  </p:normalViewPr>
  <p:slideViewPr>
    <p:cSldViewPr snapToGrid="0">
      <p:cViewPr>
        <p:scale>
          <a:sx n="100" d="100"/>
          <a:sy n="100" d="100"/>
        </p:scale>
        <p:origin x="816" y="7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3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2382" y="542260"/>
            <a:ext cx="6592186" cy="2967703"/>
          </a:xfrm>
        </p:spPr>
        <p:txBody>
          <a:bodyPr anchor="b">
            <a:normAutofit/>
          </a:bodyPr>
          <a:lstStyle>
            <a:lvl1pPr algn="l">
              <a:defRPr sz="4600" b="1">
                <a:solidFill>
                  <a:srgbClr val="90CDF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2382" y="3602038"/>
            <a:ext cx="6592186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19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57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2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072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15999"/>
            <a:ext cx="12192000" cy="517648"/>
          </a:xfrm>
          <a:solidFill>
            <a:srgbClr val="009DDB"/>
          </a:solidFill>
        </p:spPr>
        <p:txBody>
          <a:bodyPr anchor="ctr" anchorCtr="1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787878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302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8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9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9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2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7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8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8C560-9E5D-46D4-961C-AA47C86A3628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A566-E714-46EA-8E4A-C6EDD679B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tif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0.png"/><Relationship Id="rId5" Type="http://schemas.openxmlformats.org/officeDocument/2006/relationships/image" Target="../media/image20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23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image" Target="../media/image55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24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20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1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8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0" y="221080"/>
            <a:ext cx="2133600" cy="4937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324100"/>
            <a:ext cx="12192000" cy="4533900"/>
          </a:xfrm>
          <a:prstGeom prst="rect">
            <a:avLst/>
          </a:prstGeom>
          <a:solidFill>
            <a:srgbClr val="68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751" y="972153"/>
            <a:ext cx="11230504" cy="1141100"/>
          </a:xfrm>
        </p:spPr>
        <p:txBody>
          <a:bodyPr anchor="t" anchorCtr="0">
            <a:noAutofit/>
          </a:bodyPr>
          <a:lstStyle/>
          <a:p>
            <a:pPr algn="ctr"/>
            <a:r>
              <a:rPr lang="ru-RU" sz="4200" dirty="0">
                <a:solidFill>
                  <a:srgbClr val="6850A1"/>
                </a:solidFill>
              </a:rPr>
              <a:t>Автоматизированная система </a:t>
            </a:r>
            <a:r>
              <a:rPr lang="ru-RU" sz="4200" dirty="0" smtClean="0">
                <a:solidFill>
                  <a:srgbClr val="6850A1"/>
                </a:solidFill>
              </a:rPr>
              <a:t>управления</a:t>
            </a:r>
            <a:br>
              <a:rPr lang="ru-RU" sz="4200" dirty="0" smtClean="0">
                <a:solidFill>
                  <a:srgbClr val="6850A1"/>
                </a:solidFill>
              </a:rPr>
            </a:br>
            <a:r>
              <a:rPr lang="ru-RU" sz="4200" dirty="0" smtClean="0">
                <a:solidFill>
                  <a:srgbClr val="6850A1"/>
                </a:solidFill>
              </a:rPr>
              <a:t>грузовым/контейнерным </a:t>
            </a:r>
            <a:r>
              <a:rPr lang="ru-RU" sz="4200" dirty="0">
                <a:solidFill>
                  <a:srgbClr val="6850A1"/>
                </a:solidFill>
              </a:rPr>
              <a:t>терминалом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96" y="221080"/>
            <a:ext cx="2496258" cy="493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52" y="3847712"/>
            <a:ext cx="1950724" cy="15600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58" y="5215223"/>
            <a:ext cx="2446717" cy="14076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57" y="3934997"/>
            <a:ext cx="2008913" cy="13854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22" y="2522221"/>
            <a:ext cx="3014153" cy="20174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96" y="3847712"/>
            <a:ext cx="437805" cy="3352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4720" y="3847711"/>
            <a:ext cx="437805" cy="3352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 flipH="1">
            <a:off x="5877097" y="4715658"/>
            <a:ext cx="437805" cy="3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636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5" y="438912"/>
            <a:ext cx="2133600" cy="493776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42125" y="5282816"/>
            <a:ext cx="3738695" cy="54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dirty="0" smtClean="0">
                <a:solidFill>
                  <a:srgbClr val="426E98"/>
                </a:solidFill>
              </a:rPr>
              <a:t>КОНТАКТЫ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2125" y="5782546"/>
            <a:ext cx="2350693" cy="8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b="1" dirty="0" smtClean="0"/>
              <a:t>WWW.SEADATA.RU</a:t>
            </a:r>
          </a:p>
          <a:p>
            <a:pPr>
              <a:spcBef>
                <a:spcPts val="0"/>
              </a:spcBef>
            </a:pPr>
            <a:r>
              <a:rPr lang="en-US" sz="1400" b="1" dirty="0" smtClean="0"/>
              <a:t>+7 (812) 380 38 28</a:t>
            </a:r>
          </a:p>
          <a:p>
            <a:pPr>
              <a:spcBef>
                <a:spcPts val="0"/>
              </a:spcBef>
            </a:pPr>
            <a:r>
              <a:rPr lang="en-US" sz="1400" b="1" dirty="0" smtClean="0"/>
              <a:t>INFO@SEADATA.RU</a:t>
            </a:r>
            <a:endParaRPr lang="ru-RU" sz="1400" b="1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5" y="2365106"/>
            <a:ext cx="5126746" cy="2566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25" y="2591224"/>
            <a:ext cx="298705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ЧТО ТАКОЕ </a:t>
            </a:r>
            <a:r>
              <a:rPr lang="en-US" dirty="0" err="1" smtClean="0"/>
              <a:t>CTerminal</a:t>
            </a:r>
            <a:endParaRPr lang="ru-RU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476557" y="1699324"/>
            <a:ext cx="3195720" cy="1319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dirty="0"/>
              <a:t>Операционная система </a:t>
            </a:r>
            <a:r>
              <a:rPr lang="ru-RU" dirty="0" smtClean="0"/>
              <a:t>управления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грузовым/контейнерным </a:t>
            </a:r>
            <a:r>
              <a:rPr lang="ru-RU" dirty="0"/>
              <a:t>терминалом</a:t>
            </a:r>
          </a:p>
          <a:p>
            <a:pPr algn="r">
              <a:spcBef>
                <a:spcPts val="600"/>
              </a:spcBef>
            </a:pPr>
            <a:r>
              <a:rPr lang="ru-RU" dirty="0"/>
              <a:t>Планирование, </a:t>
            </a:r>
            <a:r>
              <a:rPr lang="ru-RU" dirty="0" smtClean="0"/>
              <a:t>отслеживание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/>
              <a:t>управление грузами, </a:t>
            </a:r>
            <a:r>
              <a:rPr lang="ru-RU" dirty="0" smtClean="0"/>
              <a:t>операциями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/>
              <a:t>ресурсами в режиме </a:t>
            </a:r>
            <a:r>
              <a:rPr lang="ru-RU" dirty="0" smtClean="0"/>
              <a:t>реального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времени</a:t>
            </a:r>
            <a:endParaRPr lang="ru-RU" dirty="0" smtClean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095999" y="947126"/>
            <a:ext cx="0" cy="523459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6021456" y="1280221"/>
            <a:ext cx="144000" cy="144000"/>
          </a:xfrm>
          <a:prstGeom prst="ellipse">
            <a:avLst/>
          </a:prstGeom>
          <a:solidFill>
            <a:srgbClr val="FDC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021456" y="2753432"/>
            <a:ext cx="144000" cy="144000"/>
          </a:xfrm>
          <a:prstGeom prst="ellipse">
            <a:avLst/>
          </a:prstGeom>
          <a:solidFill>
            <a:srgbClr val="90C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021456" y="4226643"/>
            <a:ext cx="144000" cy="144000"/>
          </a:xfrm>
          <a:prstGeom prst="ellipse">
            <a:avLst/>
          </a:prstGeom>
          <a:solidFill>
            <a:srgbClr val="94D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021456" y="5699854"/>
            <a:ext cx="144000" cy="144000"/>
          </a:xfrm>
          <a:prstGeom prst="ellipse">
            <a:avLst/>
          </a:prstGeom>
          <a:solidFill>
            <a:srgbClr val="ACD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54" y="1015416"/>
            <a:ext cx="1965964" cy="6736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54" y="3961838"/>
            <a:ext cx="1965964" cy="67360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94" y="2488627"/>
            <a:ext cx="1965964" cy="673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94" y="5435050"/>
            <a:ext cx="1965964" cy="67360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16" y="1061510"/>
            <a:ext cx="685801" cy="57302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16" y="4012129"/>
            <a:ext cx="457201" cy="5730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92" y="2535425"/>
            <a:ext cx="573025" cy="573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17" y="5446726"/>
            <a:ext cx="685801" cy="573025"/>
          </a:xfrm>
          <a:prstGeom prst="rect">
            <a:avLst/>
          </a:prstGeom>
        </p:spPr>
      </p:pic>
      <p:sp>
        <p:nvSpPr>
          <p:cNvPr id="48" name="Объект 2"/>
          <p:cNvSpPr txBox="1">
            <a:spLocks/>
          </p:cNvSpPr>
          <p:nvPr/>
        </p:nvSpPr>
        <p:spPr>
          <a:xfrm>
            <a:off x="560584" y="4648009"/>
            <a:ext cx="4111693" cy="1484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dirty="0"/>
              <a:t>Обмен данными с линиями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таможней</a:t>
            </a:r>
            <a:r>
              <a:rPr lang="ru-RU" dirty="0"/>
              <a:t>, клиентами</a:t>
            </a:r>
          </a:p>
          <a:p>
            <a:pPr algn="r">
              <a:spcBef>
                <a:spcPts val="600"/>
              </a:spcBef>
            </a:pPr>
            <a:r>
              <a:rPr lang="ru-RU" dirty="0"/>
              <a:t>Управление грузовой площадкой</a:t>
            </a:r>
            <a:r>
              <a:rPr lang="ru-RU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Назначение </a:t>
            </a:r>
            <a:r>
              <a:rPr lang="ru-RU" dirty="0"/>
              <a:t>заданий для техники и сотрудников</a:t>
            </a:r>
          </a:p>
          <a:p>
            <a:pPr algn="r">
              <a:spcBef>
                <a:spcPts val="600"/>
              </a:spcBef>
            </a:pPr>
            <a:r>
              <a:rPr lang="ru-RU" dirty="0"/>
              <a:t>Формирование отраслевой  </a:t>
            </a:r>
            <a:r>
              <a:rPr lang="ru-RU" dirty="0" smtClean="0"/>
              <a:t>сопроводительной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документации</a:t>
            </a:r>
            <a:endParaRPr lang="ru-RU" dirty="0"/>
          </a:p>
          <a:p>
            <a:pPr algn="r">
              <a:spcBef>
                <a:spcPts val="600"/>
              </a:spcBef>
            </a:pPr>
            <a:r>
              <a:rPr lang="ru-RU" dirty="0"/>
              <a:t>Тарификации услуг,  </a:t>
            </a:r>
            <a:r>
              <a:rPr lang="ru-RU" dirty="0" err="1"/>
              <a:t>биллинг</a:t>
            </a:r>
            <a:r>
              <a:rPr lang="ru-RU" dirty="0"/>
              <a:t> и контроль оплат</a:t>
            </a: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7498795" y="3153772"/>
            <a:ext cx="4599002" cy="209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Увеличение производительности терминала,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наращивание </a:t>
            </a:r>
            <a:r>
              <a:rPr lang="ru-RU" dirty="0"/>
              <a:t>обрабатываемых объёмов грузов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 </a:t>
            </a:r>
            <a:r>
              <a:rPr lang="ru-RU" dirty="0"/>
              <a:t>счёт повышения уровня сервиса и скорости работы </a:t>
            </a:r>
          </a:p>
          <a:p>
            <a:pPr>
              <a:spcBef>
                <a:spcPts val="600"/>
              </a:spcBef>
            </a:pPr>
            <a:r>
              <a:rPr lang="ru-RU" dirty="0"/>
              <a:t>Оптимизация технологических процессов</a:t>
            </a:r>
          </a:p>
          <a:p>
            <a:pPr>
              <a:spcBef>
                <a:spcPts val="600"/>
              </a:spcBef>
            </a:pPr>
            <a:r>
              <a:rPr lang="ru-RU" dirty="0"/>
              <a:t>Снижение стоимости проводимых терминалом операций</a:t>
            </a:r>
          </a:p>
          <a:p>
            <a:pPr>
              <a:spcBef>
                <a:spcPts val="600"/>
              </a:spcBef>
            </a:pPr>
            <a:r>
              <a:rPr lang="ru-RU" dirty="0"/>
              <a:t>Минимизация рисков за счёт планирования и контроля </a:t>
            </a:r>
            <a:r>
              <a:rPr lang="ru-RU" dirty="0" smtClean="0"/>
              <a:t>выполнения </a:t>
            </a:r>
            <a:r>
              <a:rPr lang="ru-RU" dirty="0"/>
              <a:t>операций</a:t>
            </a:r>
          </a:p>
          <a:p>
            <a:pPr>
              <a:spcBef>
                <a:spcPts val="600"/>
              </a:spcBef>
            </a:pPr>
            <a:r>
              <a:rPr lang="ru-RU" dirty="0"/>
              <a:t>Повышение прозрачности деятельности предприятия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 </a:t>
            </a:r>
            <a:r>
              <a:rPr lang="ru-RU" dirty="0"/>
              <a:t>счёт регистрации всех проводимых операций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/>
              <a:t>формирования необходимых отчётов</a:t>
            </a:r>
            <a:endParaRPr lang="ru-RU" dirty="0" smtClean="0"/>
          </a:p>
        </p:txBody>
      </p:sp>
      <p:sp>
        <p:nvSpPr>
          <p:cNvPr id="51" name="Объект 2"/>
          <p:cNvSpPr txBox="1">
            <a:spLocks/>
          </p:cNvSpPr>
          <p:nvPr/>
        </p:nvSpPr>
        <p:spPr>
          <a:xfrm>
            <a:off x="7498795" y="6108659"/>
            <a:ext cx="4599002" cy="641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Для грузовых/контейнерных </a:t>
            </a:r>
            <a:r>
              <a:rPr lang="ru-RU" dirty="0" smtClean="0"/>
              <a:t>терминалов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оказывающих </a:t>
            </a:r>
            <a:r>
              <a:rPr lang="ru-RU" dirty="0"/>
              <a:t>услуги по обработке </a:t>
            </a:r>
            <a:r>
              <a:rPr lang="ru-RU" dirty="0" smtClean="0"/>
              <a:t>контейнеров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/>
              <a:t>генеральных грузов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55" y="1206518"/>
            <a:ext cx="63815" cy="284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60" y="2679581"/>
            <a:ext cx="142355" cy="284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69" y="4172679"/>
            <a:ext cx="186536" cy="284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19" y="5626840"/>
            <a:ext cx="142355" cy="284712"/>
          </a:xfrm>
          <a:prstGeom prst="rect">
            <a:avLst/>
          </a:prstGeom>
        </p:spPr>
      </p:pic>
      <p:cxnSp>
        <p:nvCxnSpPr>
          <p:cNvPr id="53" name="Прямая соединительная линия 52"/>
          <p:cNvCxnSpPr/>
          <p:nvPr/>
        </p:nvCxnSpPr>
        <p:spPr>
          <a:xfrm>
            <a:off x="3619500" y="1074129"/>
            <a:ext cx="0" cy="52705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619500" y="4045929"/>
            <a:ext cx="0" cy="52705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8543925" y="2550504"/>
            <a:ext cx="0" cy="52705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8543925" y="5512779"/>
            <a:ext cx="0" cy="52705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бъект 2"/>
          <p:cNvSpPr txBox="1">
            <a:spLocks/>
          </p:cNvSpPr>
          <p:nvPr/>
        </p:nvSpPr>
        <p:spPr>
          <a:xfrm>
            <a:off x="3807818" y="1197597"/>
            <a:ext cx="1235406" cy="40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 err="1">
                <a:solidFill>
                  <a:schemeClr val="bg1"/>
                </a:solidFill>
              </a:rPr>
              <a:t>CTerminal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8" name="Объект 2"/>
          <p:cNvSpPr txBox="1">
            <a:spLocks/>
          </p:cNvSpPr>
          <p:nvPr/>
        </p:nvSpPr>
        <p:spPr>
          <a:xfrm>
            <a:off x="3807818" y="4150347"/>
            <a:ext cx="1235406" cy="40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ЗАДАЧИ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9" name="Объект 2"/>
          <p:cNvSpPr txBox="1">
            <a:spLocks/>
          </p:cNvSpPr>
          <p:nvPr/>
        </p:nvSpPr>
        <p:spPr>
          <a:xfrm>
            <a:off x="7541618" y="2664447"/>
            <a:ext cx="1235406" cy="40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ЦЕЛИ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0" name="Объект 2"/>
          <p:cNvSpPr txBox="1">
            <a:spLocks/>
          </p:cNvSpPr>
          <p:nvPr/>
        </p:nvSpPr>
        <p:spPr>
          <a:xfrm>
            <a:off x="7074895" y="5678060"/>
            <a:ext cx="1559774" cy="289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ПРИМЕНЕНИЕ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5" y="1750260"/>
            <a:ext cx="39624" cy="16459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5" y="4688922"/>
            <a:ext cx="39624" cy="16459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71" y="3193315"/>
            <a:ext cx="39624" cy="16459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71" y="6177485"/>
            <a:ext cx="39624" cy="16459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5" y="2169360"/>
            <a:ext cx="39624" cy="16459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5" y="4946097"/>
            <a:ext cx="39624" cy="16459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5" y="5346147"/>
            <a:ext cx="39624" cy="16459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5" y="5755722"/>
            <a:ext cx="39624" cy="164592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71" y="3764815"/>
            <a:ext cx="39624" cy="1645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71" y="4002940"/>
            <a:ext cx="39624" cy="164592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71" y="4250590"/>
            <a:ext cx="39624" cy="164592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71" y="4660165"/>
            <a:ext cx="39624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 НАС В СЛОВАХ И ЦИФРАХ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5" y="956152"/>
            <a:ext cx="5562611" cy="555041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179288" y="1948975"/>
            <a:ext cx="1848294" cy="1030803"/>
            <a:chOff x="6179288" y="1948975"/>
            <a:chExt cx="1848294" cy="1030803"/>
          </a:xfrm>
        </p:grpSpPr>
        <p:sp>
          <p:nvSpPr>
            <p:cNvPr id="7" name="Объект 2"/>
            <p:cNvSpPr txBox="1">
              <a:spLocks/>
            </p:cNvSpPr>
            <p:nvPr/>
          </p:nvSpPr>
          <p:spPr>
            <a:xfrm>
              <a:off x="6179288" y="2192969"/>
              <a:ext cx="1848294" cy="7868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1999 год: 1С </a:t>
              </a:r>
              <a:r>
                <a:rPr lang="ru-RU" dirty="0" err="1" smtClean="0"/>
                <a:t>Франчайзи</a:t>
              </a:r>
              <a:endParaRPr lang="ru-RU" dirty="0" smtClean="0"/>
            </a:p>
            <a:p>
              <a:pPr>
                <a:spcBef>
                  <a:spcPts val="0"/>
                </a:spcBef>
              </a:pPr>
              <a:r>
                <a:rPr lang="ru-RU" dirty="0" smtClean="0"/>
                <a:t>2009 год: </a:t>
              </a:r>
              <a:r>
                <a:rPr lang="en-US" dirty="0" err="1" smtClean="0"/>
                <a:t>SeaExpediter</a:t>
              </a:r>
              <a:endParaRPr lang="ru-RU" dirty="0" smtClean="0"/>
            </a:p>
            <a:p>
              <a:pPr>
                <a:spcBef>
                  <a:spcPts val="0"/>
                </a:spcBef>
              </a:pPr>
              <a:r>
                <a:rPr lang="en-US" dirty="0" smtClean="0"/>
                <a:t>2012 </a:t>
              </a:r>
              <a:r>
                <a:rPr lang="ru-RU" dirty="0" smtClean="0"/>
                <a:t>год: </a:t>
              </a:r>
              <a:r>
                <a:rPr lang="en-US" dirty="0" err="1" smtClean="0"/>
                <a:t>SeaTerminal</a:t>
              </a:r>
              <a:endParaRPr lang="en-US" dirty="0" smtClean="0"/>
            </a:p>
            <a:p>
              <a:pPr>
                <a:spcBef>
                  <a:spcPts val="0"/>
                </a:spcBef>
              </a:pPr>
              <a:r>
                <a:rPr lang="en-US" dirty="0" smtClean="0"/>
                <a:t>2014 </a:t>
              </a:r>
              <a:r>
                <a:rPr lang="ru-RU" dirty="0" smtClean="0"/>
                <a:t>год: </a:t>
              </a:r>
              <a:r>
                <a:rPr lang="en-US" dirty="0" err="1" smtClean="0"/>
                <a:t>DataCore</a:t>
              </a:r>
              <a:endParaRPr lang="ru-RU" dirty="0"/>
            </a:p>
          </p:txBody>
        </p:sp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6179288" y="1948975"/>
              <a:ext cx="1286986" cy="3157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F5821F"/>
                  </a:solidFill>
                </a:rPr>
                <a:t>ИСТОРИЯ</a:t>
              </a:r>
              <a:endParaRPr lang="ru-RU" sz="1800" b="1" dirty="0">
                <a:solidFill>
                  <a:srgbClr val="F5821F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867739" y="3881992"/>
            <a:ext cx="2071577" cy="848059"/>
            <a:chOff x="6805729" y="3745985"/>
            <a:chExt cx="2071577" cy="848059"/>
          </a:xfrm>
        </p:grpSpPr>
        <p:sp>
          <p:nvSpPr>
            <p:cNvPr id="8" name="Объект 2"/>
            <p:cNvSpPr txBox="1">
              <a:spLocks/>
            </p:cNvSpPr>
            <p:nvPr/>
          </p:nvSpPr>
          <p:spPr>
            <a:xfrm>
              <a:off x="6805729" y="4008476"/>
              <a:ext cx="2071577" cy="5855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разработка и внедрение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информационных систем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в сфере логистики</a:t>
              </a:r>
              <a:endParaRPr lang="ru-RU" dirty="0"/>
            </a:p>
          </p:txBody>
        </p:sp>
        <p:sp>
          <p:nvSpPr>
            <p:cNvPr id="14" name="Объект 2"/>
            <p:cNvSpPr txBox="1">
              <a:spLocks/>
            </p:cNvSpPr>
            <p:nvPr/>
          </p:nvSpPr>
          <p:spPr>
            <a:xfrm>
              <a:off x="6805729" y="3745985"/>
              <a:ext cx="1583359" cy="3801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00B7CD"/>
                  </a:solidFill>
                </a:rPr>
                <a:t>ЧТО ДЕЛАЕМ</a:t>
              </a:r>
              <a:endParaRPr lang="ru-RU" sz="1800" b="1" dirty="0">
                <a:solidFill>
                  <a:srgbClr val="00B7CD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425859" y="5175173"/>
            <a:ext cx="1827909" cy="1092382"/>
            <a:chOff x="5516744" y="5170195"/>
            <a:chExt cx="1827909" cy="1092382"/>
          </a:xfrm>
        </p:grpSpPr>
        <p:sp>
          <p:nvSpPr>
            <p:cNvPr id="9" name="Объект 2"/>
            <p:cNvSpPr txBox="1">
              <a:spLocks/>
            </p:cNvSpPr>
            <p:nvPr/>
          </p:nvSpPr>
          <p:spPr>
            <a:xfrm>
              <a:off x="5516744" y="5433239"/>
              <a:ext cx="1827909" cy="829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b="1" dirty="0" smtClean="0"/>
                <a:t>5</a:t>
              </a:r>
              <a:r>
                <a:rPr lang="ru-RU" dirty="0" smtClean="0"/>
                <a:t> программных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продуктов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для автоматизации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логистических компаний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и производств</a:t>
              </a:r>
              <a:endParaRPr lang="ru-RU" dirty="0"/>
            </a:p>
          </p:txBody>
        </p:sp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5516744" y="5170195"/>
              <a:ext cx="1702763" cy="4120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009EDB"/>
                  </a:solidFill>
                </a:rPr>
                <a:t>РАЗРАБОТАЛИ</a:t>
              </a:r>
              <a:endParaRPr lang="ru-RU" sz="1800" b="1" dirty="0">
                <a:solidFill>
                  <a:srgbClr val="009EDB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28364" y="3881992"/>
            <a:ext cx="1912089" cy="1459985"/>
            <a:chOff x="3628364" y="3920092"/>
            <a:chExt cx="1912089" cy="1459985"/>
          </a:xfrm>
        </p:grpSpPr>
        <p:sp>
          <p:nvSpPr>
            <p:cNvPr id="10" name="Объект 2"/>
            <p:cNvSpPr txBox="1">
              <a:spLocks/>
            </p:cNvSpPr>
            <p:nvPr/>
          </p:nvSpPr>
          <p:spPr>
            <a:xfrm>
              <a:off x="3628364" y="4195323"/>
              <a:ext cx="1912089" cy="7974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эффективность и скорость выполнения операций, качество услуг, 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экономическая отдача</a:t>
              </a:r>
              <a:endParaRPr lang="ru-RU" dirty="0"/>
            </a:p>
          </p:txBody>
        </p:sp>
        <p:sp>
          <p:nvSpPr>
            <p:cNvPr id="11" name="Объект 2"/>
            <p:cNvSpPr txBox="1">
              <a:spLocks/>
            </p:cNvSpPr>
            <p:nvPr/>
          </p:nvSpPr>
          <p:spPr>
            <a:xfrm>
              <a:off x="3990315" y="4928972"/>
              <a:ext cx="1188185" cy="4511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издержки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предприятия</a:t>
              </a:r>
              <a:endParaRPr lang="ru-RU" dirty="0"/>
            </a:p>
          </p:txBody>
        </p:sp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3628364" y="3920092"/>
              <a:ext cx="904214" cy="4120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71BF44"/>
                  </a:solidFill>
                </a:rPr>
                <a:t>ЦЕЛЬ</a:t>
              </a:r>
              <a:endParaRPr lang="ru-RU" sz="1800" b="1" dirty="0">
                <a:solidFill>
                  <a:srgbClr val="71BF44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976130" y="1948975"/>
            <a:ext cx="2213345" cy="1158394"/>
            <a:chOff x="3976130" y="1948975"/>
            <a:chExt cx="2213345" cy="1158394"/>
          </a:xfrm>
        </p:grpSpPr>
        <p:sp>
          <p:nvSpPr>
            <p:cNvPr id="12" name="Объект 2"/>
            <p:cNvSpPr txBox="1">
              <a:spLocks/>
            </p:cNvSpPr>
            <p:nvPr/>
          </p:nvSpPr>
          <p:spPr>
            <a:xfrm>
              <a:off x="3976130" y="1948975"/>
              <a:ext cx="2213345" cy="4120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FFC10D"/>
                  </a:solidFill>
                </a:rPr>
                <a:t>ПРЕИМУЩЕСТВА</a:t>
              </a:r>
              <a:endParaRPr lang="ru-RU" sz="1800" b="1" dirty="0">
                <a:solidFill>
                  <a:srgbClr val="FFC10D"/>
                </a:solidFill>
              </a:endParaRPr>
            </a:p>
          </p:txBody>
        </p:sp>
        <p:sp>
          <p:nvSpPr>
            <p:cNvPr id="21" name="Объект 2"/>
            <p:cNvSpPr txBox="1">
              <a:spLocks/>
            </p:cNvSpPr>
            <p:nvPr/>
          </p:nvSpPr>
          <p:spPr>
            <a:xfrm>
              <a:off x="3976130" y="2192969"/>
              <a:ext cx="2213345" cy="914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открытый программный код,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передача прав Заказчику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на внесение изменений,</a:t>
              </a:r>
            </a:p>
            <a:p>
              <a:pPr>
                <a:spcBef>
                  <a:spcPts val="0"/>
                </a:spcBef>
              </a:pPr>
              <a:r>
                <a:rPr lang="ru-RU" dirty="0"/>
                <a:t>р</a:t>
              </a:r>
              <a:r>
                <a:rPr lang="ru-RU" dirty="0" smtClean="0"/>
                <a:t>аспространенность</a:t>
              </a:r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платформы</a:t>
              </a:r>
              <a:endParaRPr lang="ru-RU" dirty="0"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25" y="3593502"/>
            <a:ext cx="1651157" cy="38212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70" y="2303302"/>
            <a:ext cx="57912" cy="4724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61" y="4992765"/>
            <a:ext cx="234696" cy="4724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07" y="5607115"/>
            <a:ext cx="295657" cy="4815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64" y="3277940"/>
            <a:ext cx="228600" cy="47244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34" y="1159948"/>
            <a:ext cx="316993" cy="4754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3" y="1397692"/>
            <a:ext cx="441961" cy="49072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82" y="3296228"/>
            <a:ext cx="542545" cy="45415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27" y="4614012"/>
            <a:ext cx="716281" cy="4572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18" y="3615138"/>
            <a:ext cx="356617" cy="4267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53" y="1467296"/>
            <a:ext cx="393193" cy="454153"/>
          </a:xfrm>
          <a:prstGeom prst="rect">
            <a:avLst/>
          </a:prstGeom>
        </p:spPr>
      </p:pic>
      <p:cxnSp>
        <p:nvCxnSpPr>
          <p:cNvPr id="36" name="Прямая со стрелкой 35"/>
          <p:cNvCxnSpPr/>
          <p:nvPr/>
        </p:nvCxnSpPr>
        <p:spPr>
          <a:xfrm flipV="1">
            <a:off x="3628364" y="4157223"/>
            <a:ext cx="0" cy="41488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031344" y="4952958"/>
            <a:ext cx="0" cy="42650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бъект 2"/>
          <p:cNvSpPr txBox="1">
            <a:spLocks/>
          </p:cNvSpPr>
          <p:nvPr/>
        </p:nvSpPr>
        <p:spPr>
          <a:xfrm>
            <a:off x="45768" y="5855544"/>
            <a:ext cx="2213345" cy="412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FF0000"/>
                </a:solidFill>
              </a:rPr>
              <a:t>НАМ ДОВЕРЯЮТ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82" y="6413673"/>
            <a:ext cx="1188000" cy="16371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9" y="6361907"/>
            <a:ext cx="1188000" cy="26725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85" y="6329758"/>
            <a:ext cx="1188000" cy="30842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048" y="6155561"/>
            <a:ext cx="576000" cy="52959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87" y="6211558"/>
            <a:ext cx="918720" cy="4176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535" y="6346427"/>
            <a:ext cx="798510" cy="2560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61" y="6316329"/>
            <a:ext cx="1310532" cy="2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22" y="934589"/>
            <a:ext cx="5309627" cy="576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СОСТАВ СИСТЕМЫ</a:t>
            </a:r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8882442" y="5631101"/>
            <a:ext cx="2971002" cy="1070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dirty="0"/>
              <a:t>В системе есть ядро и </a:t>
            </a:r>
            <a:r>
              <a:rPr lang="ru-RU" dirty="0" err="1"/>
              <a:t>преднастроенные</a:t>
            </a:r>
            <a:r>
              <a:rPr lang="ru-RU" dirty="0"/>
              <a:t> модули, </a:t>
            </a:r>
            <a:r>
              <a:rPr lang="ru-RU" dirty="0" smtClean="0"/>
              <a:t>се</a:t>
            </a:r>
            <a:r>
              <a:rPr lang="ru-RU" dirty="0"/>
              <a:t>р</a:t>
            </a:r>
            <a:r>
              <a:rPr lang="ru-RU" dirty="0" smtClean="0"/>
              <a:t>висы</a:t>
            </a:r>
            <a:r>
              <a:rPr lang="ru-RU" dirty="0"/>
              <a:t>, </a:t>
            </a:r>
            <a:r>
              <a:rPr lang="ru-RU" dirty="0" smtClean="0"/>
              <a:t>механизмы</a:t>
            </a:r>
            <a:endParaRPr lang="ru-RU" dirty="0"/>
          </a:p>
          <a:p>
            <a:pPr algn="r">
              <a:spcBef>
                <a:spcPts val="600"/>
              </a:spcBef>
            </a:pPr>
            <a:r>
              <a:rPr lang="ru-RU" dirty="0"/>
              <a:t>При необходимости возможна модификация под потребности конкретного </a:t>
            </a:r>
            <a:r>
              <a:rPr lang="ru-RU" dirty="0" smtClean="0"/>
              <a:t>терминала</a:t>
            </a:r>
            <a:endParaRPr lang="ru-RU" dirty="0" smtClean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405416" y="3331744"/>
            <a:ext cx="1431114" cy="598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200" b="1" dirty="0" smtClean="0"/>
              <a:t>ЯДРО</a:t>
            </a:r>
            <a:endParaRPr lang="ru-RU" sz="3200" b="1" dirty="0" smtClean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78" y="1086311"/>
            <a:ext cx="70197" cy="3131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191" y="2709926"/>
            <a:ext cx="156591" cy="3131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94" y="4597457"/>
            <a:ext cx="205190" cy="3131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81" y="6231967"/>
            <a:ext cx="156591" cy="3131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07" y="4597457"/>
            <a:ext cx="205190" cy="3131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19" y="2709508"/>
            <a:ext cx="205190" cy="3131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36" y="3950434"/>
            <a:ext cx="1875475" cy="3705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83" y="2517926"/>
            <a:ext cx="356617" cy="81381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84" y="4433326"/>
            <a:ext cx="356617" cy="4968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34" y="5297953"/>
            <a:ext cx="597409" cy="50901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48" y="4505255"/>
            <a:ext cx="862586" cy="4053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99" y="2687192"/>
            <a:ext cx="710185" cy="50901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0" y="1860370"/>
            <a:ext cx="545593" cy="545593"/>
          </a:xfrm>
          <a:prstGeom prst="rect">
            <a:avLst/>
          </a:prstGeom>
        </p:spPr>
      </p:pic>
      <p:sp>
        <p:nvSpPr>
          <p:cNvPr id="34" name="Объект 2"/>
          <p:cNvSpPr txBox="1">
            <a:spLocks/>
          </p:cNvSpPr>
          <p:nvPr/>
        </p:nvSpPr>
        <p:spPr>
          <a:xfrm>
            <a:off x="7058711" y="1000009"/>
            <a:ext cx="2587612" cy="362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F5821F"/>
                </a:solidFill>
              </a:rPr>
              <a:t>WEB-</a:t>
            </a:r>
            <a:r>
              <a:rPr lang="ru-RU" sz="1800" b="1" dirty="0" smtClean="0">
                <a:solidFill>
                  <a:srgbClr val="F5821F"/>
                </a:solidFill>
              </a:rPr>
              <a:t>ПОРТАЛ</a:t>
            </a:r>
            <a:endParaRPr lang="ru-RU" sz="1800" b="1" dirty="0">
              <a:solidFill>
                <a:srgbClr val="F5821F"/>
              </a:solidFill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8882442" y="2410777"/>
            <a:ext cx="1446360" cy="904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8F52A1"/>
                </a:solidFill>
              </a:rPr>
              <a:t>РАБОЧИЙ</a:t>
            </a:r>
            <a:r>
              <a:rPr lang="en-US" sz="1800" b="1" dirty="0" smtClean="0">
                <a:solidFill>
                  <a:srgbClr val="8F52A1"/>
                </a:solidFill>
              </a:rPr>
              <a:t/>
            </a:r>
            <a:br>
              <a:rPr lang="en-US" sz="1800" b="1" dirty="0" smtClean="0">
                <a:solidFill>
                  <a:srgbClr val="8F52A1"/>
                </a:solidFill>
              </a:rPr>
            </a:br>
            <a:r>
              <a:rPr lang="ru-RU" sz="1800" b="1" dirty="0" smtClean="0">
                <a:solidFill>
                  <a:srgbClr val="8F52A1"/>
                </a:solidFill>
              </a:rPr>
              <a:t>СТОЛ</a:t>
            </a:r>
            <a:r>
              <a:rPr lang="en-US" sz="1800" b="1" dirty="0" smtClean="0">
                <a:solidFill>
                  <a:srgbClr val="8F52A1"/>
                </a:solidFill>
              </a:rPr>
              <a:t/>
            </a:r>
            <a:br>
              <a:rPr lang="en-US" sz="1800" b="1" dirty="0" smtClean="0">
                <a:solidFill>
                  <a:srgbClr val="8F52A1"/>
                </a:solidFill>
              </a:rPr>
            </a:br>
            <a:r>
              <a:rPr lang="ru-RU" sz="1800" b="1" dirty="0" smtClean="0">
                <a:solidFill>
                  <a:srgbClr val="8F52A1"/>
                </a:solidFill>
              </a:rPr>
              <a:t>ТЕХНИКИ</a:t>
            </a:r>
            <a:endParaRPr lang="ru-RU" sz="1800" b="1" dirty="0">
              <a:solidFill>
                <a:srgbClr val="8F52A1"/>
              </a:solidFill>
            </a:endParaRPr>
          </a:p>
        </p:txBody>
      </p:sp>
      <p:sp>
        <p:nvSpPr>
          <p:cNvPr id="36" name="Объект 2"/>
          <p:cNvSpPr txBox="1">
            <a:spLocks/>
          </p:cNvSpPr>
          <p:nvPr/>
        </p:nvSpPr>
        <p:spPr>
          <a:xfrm>
            <a:off x="8882442" y="4438591"/>
            <a:ext cx="1439651" cy="665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069EDB"/>
                </a:solidFill>
              </a:rPr>
              <a:t>КАРГО</a:t>
            </a:r>
            <a:r>
              <a:rPr lang="en-US" sz="1800" b="1" dirty="0" smtClean="0">
                <a:solidFill>
                  <a:srgbClr val="069EDB"/>
                </a:solidFill>
              </a:rPr>
              <a:t/>
            </a:r>
            <a:br>
              <a:rPr lang="en-US" sz="1800" b="1" dirty="0" smtClean="0">
                <a:solidFill>
                  <a:srgbClr val="069EDB"/>
                </a:solidFill>
              </a:rPr>
            </a:br>
            <a:r>
              <a:rPr lang="ru-RU" sz="1800" b="1" dirty="0" smtClean="0">
                <a:solidFill>
                  <a:srgbClr val="069EDB"/>
                </a:solidFill>
              </a:rPr>
              <a:t>РЕДАКТОР</a:t>
            </a:r>
            <a:endParaRPr lang="ru-RU" sz="1800" b="1" dirty="0">
              <a:solidFill>
                <a:srgbClr val="069EDB"/>
              </a:solidFill>
            </a:endParaRPr>
          </a:p>
        </p:txBody>
      </p:sp>
      <p:sp>
        <p:nvSpPr>
          <p:cNvPr id="37" name="Объект 2"/>
          <p:cNvSpPr txBox="1">
            <a:spLocks/>
          </p:cNvSpPr>
          <p:nvPr/>
        </p:nvSpPr>
        <p:spPr>
          <a:xfrm>
            <a:off x="2507335" y="6188776"/>
            <a:ext cx="2623758" cy="422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00B7CE"/>
                </a:solidFill>
              </a:rPr>
              <a:t>АВТОДИСПЕТЧЕР</a:t>
            </a:r>
            <a:endParaRPr lang="ru-RU" sz="1800" b="1" dirty="0">
              <a:solidFill>
                <a:srgbClr val="00B7CE"/>
              </a:solidFill>
            </a:endParaRPr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1243534" y="4597457"/>
            <a:ext cx="2061995" cy="36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71BF44"/>
                </a:solidFill>
              </a:rPr>
              <a:t>БИЛЛИНГ</a:t>
            </a:r>
            <a:endParaRPr lang="ru-RU" sz="1800" b="1" dirty="0">
              <a:solidFill>
                <a:srgbClr val="71BF44"/>
              </a:solidFill>
            </a:endParaRPr>
          </a:p>
        </p:txBody>
      </p:sp>
      <p:sp>
        <p:nvSpPr>
          <p:cNvPr id="39" name="Объект 2"/>
          <p:cNvSpPr txBox="1">
            <a:spLocks/>
          </p:cNvSpPr>
          <p:nvPr/>
        </p:nvSpPr>
        <p:spPr>
          <a:xfrm>
            <a:off x="1656326" y="2477452"/>
            <a:ext cx="2061995" cy="910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rgbClr val="FFC20E"/>
                </a:solidFill>
              </a:rPr>
              <a:t>РАБОЧИЙ</a:t>
            </a:r>
            <a:br>
              <a:rPr lang="ru-RU" sz="1800" b="1" dirty="0" smtClean="0">
                <a:solidFill>
                  <a:srgbClr val="FFC20E"/>
                </a:solidFill>
              </a:rPr>
            </a:br>
            <a:r>
              <a:rPr lang="ru-RU" sz="1800" b="1" dirty="0" smtClean="0">
                <a:solidFill>
                  <a:srgbClr val="FFC20E"/>
                </a:solidFill>
              </a:rPr>
              <a:t>СТОЛ</a:t>
            </a:r>
            <a:br>
              <a:rPr lang="ru-RU" sz="1800" b="1" dirty="0" smtClean="0">
                <a:solidFill>
                  <a:srgbClr val="FFC20E"/>
                </a:solidFill>
              </a:rPr>
            </a:br>
            <a:r>
              <a:rPr lang="ru-RU" sz="1800" b="1" dirty="0" smtClean="0">
                <a:solidFill>
                  <a:srgbClr val="FFC20E"/>
                </a:solidFill>
              </a:rPr>
              <a:t>ТАЛЬМАНА</a:t>
            </a:r>
            <a:endParaRPr lang="ru-RU" sz="1800" b="1" dirty="0">
              <a:solidFill>
                <a:srgbClr val="FFC2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ФУНКЦИОНАЛЬНЫЙ СОСТАВ </a:t>
            </a:r>
            <a:r>
              <a:rPr lang="en-US" dirty="0" err="1" smtClean="0"/>
              <a:t>CTerminal</a:t>
            </a: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79787" y="1134552"/>
            <a:ext cx="3467039" cy="30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FFC20E"/>
                </a:solidFill>
              </a:rPr>
              <a:t>КЛИЕНТЫ</a:t>
            </a:r>
            <a:endParaRPr lang="ru-RU" sz="1800" b="1" dirty="0" smtClean="0">
              <a:solidFill>
                <a:srgbClr val="FFC20E"/>
              </a:solidFill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0" y="1407463"/>
            <a:ext cx="4146827" cy="150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sz="1100" dirty="0"/>
              <a:t>Взаимодействие с контрагентами </a:t>
            </a:r>
            <a:r>
              <a:rPr lang="ru-RU" sz="1100" dirty="0" smtClean="0"/>
              <a:t>через веб-портал </a:t>
            </a:r>
            <a:br>
              <a:rPr lang="ru-RU" sz="1100" dirty="0" smtClean="0"/>
            </a:br>
            <a:r>
              <a:rPr lang="ru-RU" sz="1100" dirty="0" smtClean="0"/>
              <a:t>с </a:t>
            </a:r>
            <a:r>
              <a:rPr lang="ru-RU" sz="1100" dirty="0"/>
              <a:t>использованием личного кабинета</a:t>
            </a:r>
          </a:p>
          <a:p>
            <a:pPr algn="r">
              <a:spcBef>
                <a:spcPts val="600"/>
              </a:spcBef>
            </a:pPr>
            <a:r>
              <a:rPr lang="ru-RU" sz="1100" dirty="0"/>
              <a:t>Возможность контроля клиентом</a:t>
            </a:r>
            <a:r>
              <a:rPr lang="ru-RU" sz="1100" dirty="0" smtClean="0"/>
              <a:t>:</a:t>
            </a:r>
            <a:br>
              <a:rPr lang="ru-RU" sz="1100" dirty="0" smtClean="0"/>
            </a:br>
            <a:r>
              <a:rPr lang="ru-RU" sz="1100" dirty="0" smtClean="0"/>
              <a:t>– </a:t>
            </a:r>
            <a:r>
              <a:rPr lang="ru-RU" sz="1100" dirty="0"/>
              <a:t>состояния груза</a:t>
            </a:r>
            <a:r>
              <a:rPr lang="ru-RU" sz="1100" dirty="0" smtClean="0"/>
              <a:t>;</a:t>
            </a:r>
            <a:br>
              <a:rPr lang="ru-RU" sz="1100" dirty="0" smtClean="0"/>
            </a:br>
            <a:r>
              <a:rPr lang="ru-RU" sz="1100" dirty="0" smtClean="0"/>
              <a:t>– </a:t>
            </a:r>
            <a:r>
              <a:rPr lang="ru-RU" sz="1100" dirty="0"/>
              <a:t>просмотра журнала операций</a:t>
            </a:r>
            <a:r>
              <a:rPr lang="ru-RU" sz="1100" dirty="0" smtClean="0"/>
              <a:t>;</a:t>
            </a:r>
            <a:br>
              <a:rPr lang="ru-RU" sz="1100" dirty="0" smtClean="0"/>
            </a:br>
            <a:r>
              <a:rPr lang="ru-RU" sz="1100" dirty="0" smtClean="0"/>
              <a:t>– </a:t>
            </a:r>
            <a:r>
              <a:rPr lang="ru-RU" sz="1100" dirty="0"/>
              <a:t>формирование </a:t>
            </a:r>
            <a:r>
              <a:rPr lang="ru-RU" sz="1100" dirty="0" smtClean="0"/>
              <a:t>заявки на </a:t>
            </a:r>
            <a:r>
              <a:rPr lang="ru-RU" sz="1100" dirty="0"/>
              <a:t>проведение операций</a:t>
            </a:r>
            <a:r>
              <a:rPr lang="ru-RU" sz="1100" dirty="0" smtClean="0"/>
              <a:t>;</a:t>
            </a:r>
            <a:br>
              <a:rPr lang="ru-RU" sz="1100" dirty="0" smtClean="0"/>
            </a:br>
            <a:r>
              <a:rPr lang="ru-RU" sz="1100" dirty="0" smtClean="0"/>
              <a:t>– </a:t>
            </a:r>
            <a:r>
              <a:rPr lang="ru-RU" sz="1100" dirty="0"/>
              <a:t>бронирование времени </a:t>
            </a:r>
            <a:r>
              <a:rPr lang="ru-RU" sz="1100" dirty="0" smtClean="0"/>
              <a:t>заезда на </a:t>
            </a:r>
            <a:r>
              <a:rPr lang="ru-RU" sz="1100" dirty="0"/>
              <a:t>терминал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и </a:t>
            </a:r>
            <a:r>
              <a:rPr lang="ru-RU" sz="1100" dirty="0"/>
              <a:t>обработки машин</a:t>
            </a:r>
            <a:endParaRPr lang="ru-RU" sz="1100" dirty="0" smtClean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79786" y="3436095"/>
            <a:ext cx="3467039" cy="30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71BF44"/>
                </a:solidFill>
              </a:rPr>
              <a:t>ТАМОЖНЯ</a:t>
            </a:r>
            <a:endParaRPr lang="ru-RU" sz="1800" b="1" dirty="0" smtClean="0">
              <a:solidFill>
                <a:srgbClr val="71BF44"/>
              </a:solidFill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679786" y="5400438"/>
            <a:ext cx="3467039" cy="30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00B7CE"/>
                </a:solidFill>
              </a:rPr>
              <a:t>ЖЕЛЕЗНОДОРОЖНЫЙ ФРОНТ</a:t>
            </a:r>
            <a:endParaRPr lang="ru-RU" sz="1800" b="1" dirty="0" smtClean="0">
              <a:solidFill>
                <a:srgbClr val="00B7CE"/>
              </a:solidFill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352425" y="3716345"/>
            <a:ext cx="3794400" cy="114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sz="1100" dirty="0"/>
              <a:t>Формирование документов </a:t>
            </a:r>
            <a:r>
              <a:rPr lang="ru-RU" sz="1100" dirty="0" smtClean="0"/>
              <a:t>таможенного контроля </a:t>
            </a:r>
            <a:br>
              <a:rPr lang="ru-RU" sz="1100" dirty="0" smtClean="0"/>
            </a:br>
            <a:r>
              <a:rPr lang="ru-RU" sz="1100" dirty="0" smtClean="0"/>
              <a:t>ДО 1,2,3 для </a:t>
            </a:r>
            <a:r>
              <a:rPr lang="ru-RU" sz="1100" dirty="0"/>
              <a:t>передачи </a:t>
            </a:r>
            <a:r>
              <a:rPr lang="ru-RU" sz="1100" dirty="0" smtClean="0"/>
              <a:t>их в </a:t>
            </a:r>
            <a:r>
              <a:rPr lang="ru-RU" sz="1100" dirty="0"/>
              <a:t>электронном виде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с </a:t>
            </a:r>
            <a:r>
              <a:rPr lang="ru-RU" sz="1100" dirty="0"/>
              <a:t>использованием ЭЦП</a:t>
            </a:r>
          </a:p>
          <a:p>
            <a:pPr algn="r">
              <a:spcBef>
                <a:spcPts val="600"/>
              </a:spcBef>
            </a:pPr>
            <a:r>
              <a:rPr lang="ru-RU" sz="1100" dirty="0"/>
              <a:t>Автоматическое </a:t>
            </a:r>
            <a:r>
              <a:rPr lang="ru-RU" sz="1100" dirty="0" smtClean="0"/>
              <a:t>импортирование в </a:t>
            </a:r>
            <a:r>
              <a:rPr lang="ru-RU" sz="1100" dirty="0"/>
              <a:t>системы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электронного декларирования информации </a:t>
            </a:r>
            <a:r>
              <a:rPr lang="ru-RU" sz="1100" dirty="0"/>
              <a:t>для смены </a:t>
            </a:r>
            <a:r>
              <a:rPr lang="ru-RU" sz="1100" dirty="0" smtClean="0"/>
              <a:t>таможенного состояния</a:t>
            </a:r>
            <a:endParaRPr lang="ru-RU" sz="1100" dirty="0"/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19076" y="5673349"/>
            <a:ext cx="3917118" cy="90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sz="1100" dirty="0"/>
              <a:t>Подготовка пути подачи </a:t>
            </a:r>
            <a:r>
              <a:rPr lang="ru-RU" sz="1100" dirty="0" smtClean="0"/>
              <a:t>вагонов/платформ, регистрация </a:t>
            </a:r>
            <a:r>
              <a:rPr lang="ru-RU" sz="1100" dirty="0"/>
              <a:t>контрольных временных </a:t>
            </a:r>
            <a:r>
              <a:rPr lang="ru-RU" sz="1100" dirty="0" smtClean="0"/>
              <a:t>точек, регистрация </a:t>
            </a:r>
            <a:r>
              <a:rPr lang="ru-RU" sz="1100" dirty="0"/>
              <a:t>ж/д вагонов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(</a:t>
            </a:r>
            <a:r>
              <a:rPr lang="ru-RU" sz="1100" dirty="0"/>
              <a:t>№, тип</a:t>
            </a:r>
            <a:r>
              <a:rPr lang="ru-RU" sz="1100" dirty="0" smtClean="0"/>
              <a:t>, собственник, платформа</a:t>
            </a:r>
            <a:r>
              <a:rPr lang="ru-RU" sz="1100" dirty="0"/>
              <a:t>, путь подачи и т.д.)</a:t>
            </a:r>
          </a:p>
          <a:p>
            <a:pPr algn="r">
              <a:spcBef>
                <a:spcPts val="600"/>
              </a:spcBef>
            </a:pPr>
            <a:r>
              <a:rPr lang="ru-RU" sz="1100" dirty="0"/>
              <a:t>Формирование приёмно-сдаточных </a:t>
            </a:r>
            <a:r>
              <a:rPr lang="ru-RU" sz="1100" dirty="0" smtClean="0"/>
              <a:t>ордеров, нарядов </a:t>
            </a:r>
            <a:r>
              <a:rPr lang="ru-RU" sz="1100" dirty="0"/>
              <a:t>на ПРР</a:t>
            </a:r>
            <a:endParaRPr lang="ru-RU" sz="1100" dirty="0" smtClean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7911054" y="944052"/>
            <a:ext cx="3214146" cy="30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F58220"/>
                </a:solidFill>
              </a:rPr>
              <a:t>СУДОВОЙ ФРОНТ</a:t>
            </a:r>
            <a:endParaRPr lang="ru-RU" sz="1800" b="1" dirty="0" smtClean="0">
              <a:solidFill>
                <a:srgbClr val="F58220"/>
              </a:solidFill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7911052" y="3192838"/>
            <a:ext cx="3652296" cy="30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8F52A1"/>
                </a:solidFill>
              </a:rPr>
              <a:t>ГРУЗОВАЯ ПЛОЩАДКА</a:t>
            </a:r>
            <a:endParaRPr lang="ru-RU" sz="1800" b="1" dirty="0" smtClean="0">
              <a:solidFill>
                <a:srgbClr val="8F52A1"/>
              </a:solidFill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911052" y="5400438"/>
            <a:ext cx="3738695" cy="30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69EDB"/>
                </a:solidFill>
              </a:rPr>
              <a:t>АВТОМОБИЛЬНЫЙ ФРОНТ</a:t>
            </a:r>
            <a:endParaRPr lang="ru-RU" sz="1800" b="1" dirty="0" smtClean="0">
              <a:solidFill>
                <a:srgbClr val="069EDB"/>
              </a:solidFill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7911052" y="1216963"/>
            <a:ext cx="4119023" cy="190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100" dirty="0"/>
              <a:t>Электронный обмен данными с </a:t>
            </a:r>
            <a:r>
              <a:rPr lang="ru-RU" sz="1100" dirty="0" smtClean="0"/>
              <a:t>линиями и </a:t>
            </a:r>
            <a:r>
              <a:rPr lang="ru-RU" sz="1100" dirty="0"/>
              <a:t>агентами </a:t>
            </a:r>
            <a:r>
              <a:rPr lang="ru-RU" sz="1100" dirty="0" smtClean="0"/>
              <a:t>по </a:t>
            </a:r>
            <a:r>
              <a:rPr lang="ru-RU" sz="1100" dirty="0"/>
              <a:t>стандарту «EDI»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Формирование отраслевых </a:t>
            </a:r>
            <a:r>
              <a:rPr lang="ru-RU" sz="1100" dirty="0" smtClean="0"/>
              <a:t>документов (</a:t>
            </a:r>
            <a:r>
              <a:rPr lang="ru-RU" sz="1100" dirty="0"/>
              <a:t>манифесты, коносаменты, </a:t>
            </a:r>
            <a:r>
              <a:rPr lang="ru-RU" sz="1100" dirty="0" smtClean="0"/>
              <a:t>карго-план</a:t>
            </a:r>
            <a:r>
              <a:rPr lang="ru-RU" sz="1100" dirty="0"/>
              <a:t>, </a:t>
            </a:r>
            <a:r>
              <a:rPr lang="ru-RU" sz="1100" dirty="0" err="1"/>
              <a:t>букинги</a:t>
            </a:r>
            <a:r>
              <a:rPr lang="ru-RU" sz="1100" dirty="0" smtClean="0"/>
              <a:t>, релизы </a:t>
            </a:r>
            <a:r>
              <a:rPr lang="ru-RU" sz="1100" dirty="0"/>
              <a:t>и т.п.)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Список и очередь </a:t>
            </a:r>
            <a:r>
              <a:rPr lang="ru-RU" sz="1100" dirty="0" err="1"/>
              <a:t>судозаходов</a:t>
            </a:r>
            <a:endParaRPr lang="ru-RU" sz="1100" dirty="0"/>
          </a:p>
          <a:p>
            <a:pPr>
              <a:spcBef>
                <a:spcPts val="600"/>
              </a:spcBef>
            </a:pPr>
            <a:r>
              <a:rPr lang="ru-RU" sz="1100" dirty="0"/>
              <a:t>Порядок погрузки/разгрузки, наряды на работу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Карго-диспетчер помогает разместить </a:t>
            </a:r>
            <a:r>
              <a:rPr lang="ru-RU" sz="1100" dirty="0" smtClean="0"/>
              <a:t>грузы на </a:t>
            </a:r>
            <a:r>
              <a:rPr lang="ru-RU" sz="1100" dirty="0"/>
              <a:t>судне </a:t>
            </a:r>
            <a:r>
              <a:rPr lang="ru-RU" sz="1100" dirty="0" smtClean="0"/>
              <a:t>с </a:t>
            </a:r>
            <a:r>
              <a:rPr lang="ru-RU" sz="1100" dirty="0"/>
              <a:t>учётом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err="1" smtClean="0"/>
              <a:t>весо</a:t>
            </a:r>
            <a:r>
              <a:rPr lang="ru-RU" sz="1100" dirty="0" smtClean="0"/>
              <a:t>-габаритных </a:t>
            </a:r>
            <a:r>
              <a:rPr lang="ru-RU" sz="1100" dirty="0"/>
              <a:t>характеристик</a:t>
            </a:r>
            <a:r>
              <a:rPr lang="ru-RU" sz="1100" dirty="0" smtClean="0"/>
              <a:t>, осадки</a:t>
            </a:r>
            <a:r>
              <a:rPr lang="ru-RU" sz="1100" dirty="0"/>
              <a:t>, </a:t>
            </a:r>
            <a:r>
              <a:rPr lang="ru-RU" sz="1100" dirty="0" smtClean="0"/>
              <a:t>владельца</a:t>
            </a:r>
            <a:r>
              <a:rPr lang="ru-RU" sz="1100" dirty="0"/>
              <a:t>, порядка </a:t>
            </a:r>
            <a:r>
              <a:rPr lang="ru-RU" sz="1100" dirty="0" smtClean="0"/>
              <a:t>разгрузки в </a:t>
            </a:r>
            <a:r>
              <a:rPr lang="ru-RU" sz="1100" dirty="0"/>
              <a:t>промежуточных портах и т.д.</a:t>
            </a:r>
            <a:endParaRPr lang="ru-RU" sz="1100" dirty="0" smtClean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7911052" y="3463562"/>
            <a:ext cx="4119024" cy="1866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100" dirty="0"/>
              <a:t>Размещение груза на площадке в </a:t>
            </a:r>
            <a:r>
              <a:rPr lang="ru-RU" sz="1100" dirty="0" smtClean="0"/>
              <a:t>соответствии </a:t>
            </a:r>
            <a:br>
              <a:rPr lang="ru-RU" sz="1100" dirty="0" smtClean="0"/>
            </a:br>
            <a:r>
              <a:rPr lang="ru-RU" sz="1100" dirty="0" smtClean="0"/>
              <a:t>с </a:t>
            </a:r>
            <a:r>
              <a:rPr lang="ru-RU" sz="1100" dirty="0"/>
              <a:t>разработанными стратегиями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Резервирование мест на площадке под </a:t>
            </a:r>
            <a:r>
              <a:rPr lang="ru-RU" sz="1100" dirty="0" err="1" smtClean="0"/>
              <a:t>судозаход</a:t>
            </a:r>
            <a:r>
              <a:rPr lang="ru-RU" sz="1100" dirty="0" smtClean="0"/>
              <a:t> с </a:t>
            </a:r>
            <a:r>
              <a:rPr lang="ru-RU" sz="1100" dirty="0"/>
              <a:t>помощью автодиспетчера по </a:t>
            </a:r>
            <a:r>
              <a:rPr lang="ru-RU" sz="1100" dirty="0" smtClean="0"/>
              <a:t>факту автоматической </a:t>
            </a:r>
            <a:r>
              <a:rPr lang="ru-RU" sz="1100" dirty="0"/>
              <a:t>загрузки данных  </a:t>
            </a:r>
            <a:r>
              <a:rPr lang="ru-RU" sz="1100" dirty="0" smtClean="0"/>
              <a:t>коносамента, поступивших </a:t>
            </a:r>
            <a:r>
              <a:rPr lang="ru-RU" sz="1100" dirty="0"/>
              <a:t>от линии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Формирование и назначение заданий </a:t>
            </a:r>
            <a:r>
              <a:rPr lang="ru-RU" sz="1100" dirty="0" smtClean="0"/>
              <a:t>технике и </a:t>
            </a:r>
            <a:r>
              <a:rPr lang="ru-RU" sz="1100" dirty="0"/>
              <a:t>персоналу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по </a:t>
            </a:r>
            <a:r>
              <a:rPr lang="ru-RU" sz="1100" dirty="0"/>
              <a:t>обработке груза, контроль за </a:t>
            </a:r>
            <a:r>
              <a:rPr lang="ru-RU" sz="1100" dirty="0" smtClean="0"/>
              <a:t>их выполнением</a:t>
            </a:r>
            <a:r>
              <a:rPr lang="ru-RU" sz="1100" dirty="0"/>
              <a:t>, управление техникой и </a:t>
            </a:r>
            <a:r>
              <a:rPr lang="ru-RU" sz="1100" dirty="0" smtClean="0"/>
              <a:t>персоналом в </a:t>
            </a:r>
            <a:r>
              <a:rPr lang="ru-RU" sz="1100" dirty="0"/>
              <a:t>режиме онлайн с помощью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мобильных </a:t>
            </a:r>
            <a:r>
              <a:rPr lang="ru-RU" sz="1100" dirty="0"/>
              <a:t>РТСД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Учёт всех плановых и текущих операций</a:t>
            </a:r>
            <a:endParaRPr lang="ru-RU" sz="1100" dirty="0" smtClean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7911052" y="5673349"/>
            <a:ext cx="4119024" cy="11084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100" dirty="0"/>
              <a:t>Бронирование времени прибытия а/м на терминал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через </a:t>
            </a:r>
            <a:r>
              <a:rPr lang="ru-RU" sz="1100" dirty="0"/>
              <a:t>веб-портал (</a:t>
            </a:r>
            <a:r>
              <a:rPr lang="ru-RU" sz="1100" dirty="0" err="1"/>
              <a:t>таймслотирование</a:t>
            </a:r>
            <a:r>
              <a:rPr lang="ru-RU" sz="1100" dirty="0"/>
              <a:t>)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Регистрация прибывающих а/м, </a:t>
            </a:r>
            <a:r>
              <a:rPr lang="ru-RU" sz="1100" dirty="0" smtClean="0"/>
              <a:t>проверка наличия </a:t>
            </a:r>
            <a:r>
              <a:rPr lang="ru-RU" sz="1100" dirty="0"/>
              <a:t>аккредитации таможни </a:t>
            </a:r>
          </a:p>
          <a:p>
            <a:pPr>
              <a:spcBef>
                <a:spcPts val="600"/>
              </a:spcBef>
            </a:pPr>
            <a:r>
              <a:rPr lang="ru-RU" sz="1100" dirty="0"/>
              <a:t>Автоматическое формирование пропусков </a:t>
            </a:r>
            <a:r>
              <a:rPr lang="ru-RU" sz="1100" dirty="0" smtClean="0"/>
              <a:t>а/м на </a:t>
            </a:r>
            <a:r>
              <a:rPr lang="ru-RU" sz="1100" dirty="0"/>
              <a:t>въезд, контроль выезда</a:t>
            </a:r>
            <a:endParaRPr lang="ru-RU" sz="1100" dirty="0" smtClean="0"/>
          </a:p>
        </p:txBody>
      </p:sp>
      <p:grpSp>
        <p:nvGrpSpPr>
          <p:cNvPr id="39" name="Группа 38"/>
          <p:cNvGrpSpPr/>
          <p:nvPr/>
        </p:nvGrpSpPr>
        <p:grpSpPr>
          <a:xfrm>
            <a:off x="4842126" y="2370835"/>
            <a:ext cx="2450597" cy="2959614"/>
            <a:chOff x="4870701" y="2370835"/>
            <a:chExt cx="2450597" cy="295961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701" y="2370835"/>
              <a:ext cx="2450597" cy="295961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666" y="3755523"/>
              <a:ext cx="280417" cy="280417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146" y="3755523"/>
              <a:ext cx="140208" cy="152400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802" y="2650617"/>
              <a:ext cx="216408" cy="204216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688" y="5009388"/>
              <a:ext cx="115824" cy="115824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461" y="2826607"/>
              <a:ext cx="481585" cy="545593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109" y="3666999"/>
              <a:ext cx="304801" cy="405385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327" y="4306565"/>
              <a:ext cx="304801" cy="356617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271" y="4118732"/>
              <a:ext cx="216408" cy="216408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772" y="4620005"/>
              <a:ext cx="304801" cy="408433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879" y="3199933"/>
              <a:ext cx="509017" cy="252985"/>
            </a:xfrm>
            <a:prstGeom prst="rect">
              <a:avLst/>
            </a:prstGeom>
          </p:spPr>
        </p:pic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1279863"/>
            <a:ext cx="39624" cy="1645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3502407"/>
            <a:ext cx="39624" cy="16459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5699687"/>
            <a:ext cx="39624" cy="164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18" y="1447062"/>
            <a:ext cx="39624" cy="16459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94" y="3756491"/>
            <a:ext cx="39624" cy="16459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25" y="5716995"/>
            <a:ext cx="39624" cy="16459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25" y="6240870"/>
            <a:ext cx="39624" cy="16459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94" y="4280366"/>
            <a:ext cx="39624" cy="16459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18" y="1847112"/>
            <a:ext cx="39624" cy="16459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6052112"/>
            <a:ext cx="39624" cy="16459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6356912"/>
            <a:ext cx="39624" cy="16459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3873882"/>
            <a:ext cx="39624" cy="16459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4397757"/>
            <a:ext cx="39624" cy="16459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5083557"/>
            <a:ext cx="39624" cy="16459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1632288"/>
            <a:ext cx="39624" cy="16459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1994238"/>
            <a:ext cx="39624" cy="16459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2241888"/>
            <a:ext cx="39624" cy="16459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5" y="2470488"/>
            <a:ext cx="39624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ПОЧЕМУ </a:t>
            </a:r>
            <a:r>
              <a:rPr lang="en-US" dirty="0" err="1"/>
              <a:t>CTerminal</a:t>
            </a:r>
            <a:endParaRPr lang="ru-RU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2157274" y="915697"/>
            <a:ext cx="8372186" cy="786386"/>
            <a:chOff x="2157274" y="915697"/>
            <a:chExt cx="8372186" cy="78638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264" y="915697"/>
              <a:ext cx="6044196" cy="786386"/>
            </a:xfrm>
            <a:prstGeom prst="rect">
              <a:avLst/>
            </a:prstGeom>
          </p:spPr>
        </p:pic>
        <p:sp>
          <p:nvSpPr>
            <p:cNvPr id="12" name="Объект 2"/>
            <p:cNvSpPr txBox="1">
              <a:spLocks/>
            </p:cNvSpPr>
            <p:nvPr/>
          </p:nvSpPr>
          <p:spPr>
            <a:xfrm>
              <a:off x="2157274" y="1171049"/>
              <a:ext cx="2213345" cy="3227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F5821F"/>
                  </a:solidFill>
                </a:rPr>
                <a:t>ОТКРЫТОСТЬ</a:t>
              </a:r>
              <a:endParaRPr lang="ru-RU" sz="1800" b="1" dirty="0">
                <a:solidFill>
                  <a:srgbClr val="F5821F"/>
                </a:solidFill>
              </a:endParaRPr>
            </a:p>
          </p:txBody>
        </p:sp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5294017" y="1156282"/>
              <a:ext cx="2213345" cy="344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Открытый программный код</a:t>
              </a:r>
              <a:endParaRPr lang="ru-RU" dirty="0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2969" y="1020341"/>
              <a:ext cx="545593" cy="533401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2157274" y="1910731"/>
            <a:ext cx="8372186" cy="786386"/>
            <a:chOff x="2157274" y="1746153"/>
            <a:chExt cx="8372186" cy="78638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264" y="1746153"/>
              <a:ext cx="6044196" cy="786386"/>
            </a:xfrm>
            <a:prstGeom prst="rect">
              <a:avLst/>
            </a:prstGeom>
          </p:spPr>
        </p:pic>
        <p:sp>
          <p:nvSpPr>
            <p:cNvPr id="14" name="Объект 2"/>
            <p:cNvSpPr txBox="1">
              <a:spLocks/>
            </p:cNvSpPr>
            <p:nvPr/>
          </p:nvSpPr>
          <p:spPr>
            <a:xfrm>
              <a:off x="2157274" y="2002623"/>
              <a:ext cx="2213345" cy="3227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C756A1"/>
                  </a:solidFill>
                </a:rPr>
                <a:t>ПРАВА</a:t>
              </a:r>
              <a:endParaRPr lang="ru-RU" sz="1800" b="1" dirty="0">
                <a:solidFill>
                  <a:srgbClr val="C756A1"/>
                </a:solidFill>
              </a:endParaRPr>
            </a:p>
          </p:txBody>
        </p:sp>
        <p:sp>
          <p:nvSpPr>
            <p:cNvPr id="20" name="Объект 2"/>
            <p:cNvSpPr txBox="1">
              <a:spLocks/>
            </p:cNvSpPr>
            <p:nvPr/>
          </p:nvSpPr>
          <p:spPr>
            <a:xfrm>
              <a:off x="5294017" y="2016014"/>
              <a:ext cx="3581632" cy="2698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Передача прав Заказчику на внесение изменений</a:t>
              </a:r>
              <a:endParaRPr lang="ru-RU" dirty="0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353" y="1886745"/>
              <a:ext cx="496825" cy="496825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1063492" y="2905765"/>
            <a:ext cx="9465968" cy="786386"/>
            <a:chOff x="1063492" y="2576609"/>
            <a:chExt cx="9465968" cy="78638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264" y="2576609"/>
              <a:ext cx="6044196" cy="786386"/>
            </a:xfrm>
            <a:prstGeom prst="rect">
              <a:avLst/>
            </a:prstGeom>
          </p:spPr>
        </p:pic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1063492" y="2824258"/>
              <a:ext cx="3307127" cy="3227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A575B2"/>
                  </a:solidFill>
                </a:rPr>
                <a:t>РАСПРОСТРАННЁННОСТЬ</a:t>
              </a:r>
              <a:endParaRPr lang="ru-RU" sz="1800" b="1" dirty="0">
                <a:solidFill>
                  <a:srgbClr val="A575B2"/>
                </a:solidFill>
              </a:endParaRPr>
            </a:p>
          </p:txBody>
        </p:sp>
        <p:sp>
          <p:nvSpPr>
            <p:cNvPr id="21" name="Объект 2"/>
            <p:cNvSpPr txBox="1">
              <a:spLocks/>
            </p:cNvSpPr>
            <p:nvPr/>
          </p:nvSpPr>
          <p:spPr>
            <a:xfrm>
              <a:off x="5294016" y="2761450"/>
              <a:ext cx="4088527" cy="4091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Популярность платформы, языка программирования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ru-RU" dirty="0" smtClean="0"/>
                <a:t>и большое наличие специалистов</a:t>
              </a:r>
              <a:endParaRPr lang="ru-RU" dirty="0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1153" y="2815652"/>
              <a:ext cx="649225" cy="329185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1063492" y="3900799"/>
            <a:ext cx="9465968" cy="786386"/>
            <a:chOff x="1063492" y="3407065"/>
            <a:chExt cx="9465968" cy="78638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264" y="3407065"/>
              <a:ext cx="6044196" cy="786386"/>
            </a:xfrm>
            <a:prstGeom prst="rect">
              <a:avLst/>
            </a:prstGeom>
          </p:spPr>
        </p:pic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1063492" y="3655832"/>
              <a:ext cx="3307127" cy="3227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009EDB"/>
                  </a:solidFill>
                </a:rPr>
                <a:t>НЕЗАВИСИМОСТЬ</a:t>
              </a:r>
              <a:endParaRPr lang="ru-RU" sz="1800" b="1" dirty="0">
                <a:solidFill>
                  <a:srgbClr val="009EDB"/>
                </a:solidFill>
              </a:endParaRPr>
            </a:p>
          </p:txBody>
        </p:sp>
        <p:sp>
          <p:nvSpPr>
            <p:cNvPr id="22" name="Объект 2"/>
            <p:cNvSpPr txBox="1">
              <a:spLocks/>
            </p:cNvSpPr>
            <p:nvPr/>
          </p:nvSpPr>
          <p:spPr>
            <a:xfrm>
              <a:off x="5294016" y="3685649"/>
              <a:ext cx="4088527" cy="24030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Независимость Заказчика от Разработчика</a:t>
              </a:r>
              <a:endParaRPr lang="ru-RU" dirty="0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873" y="3585361"/>
              <a:ext cx="557785" cy="49682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1063492" y="4895833"/>
            <a:ext cx="9465968" cy="786386"/>
            <a:chOff x="1063492" y="4237521"/>
            <a:chExt cx="9465968" cy="78638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264" y="4237521"/>
              <a:ext cx="6044196" cy="786386"/>
            </a:xfrm>
            <a:prstGeom prst="rect">
              <a:avLst/>
            </a:prstGeom>
          </p:spPr>
        </p:pic>
        <p:sp>
          <p:nvSpPr>
            <p:cNvPr id="17" name="Объект 2"/>
            <p:cNvSpPr txBox="1">
              <a:spLocks/>
            </p:cNvSpPr>
            <p:nvPr/>
          </p:nvSpPr>
          <p:spPr>
            <a:xfrm>
              <a:off x="1063492" y="4487406"/>
              <a:ext cx="3307127" cy="3227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00B7CD"/>
                  </a:solidFill>
                </a:rPr>
                <a:t>БЮДЖЕТНОСТЬ</a:t>
              </a:r>
              <a:endParaRPr lang="ru-RU" sz="1800" b="1" dirty="0">
                <a:solidFill>
                  <a:srgbClr val="00B7CD"/>
                </a:solidFill>
              </a:endParaRPr>
            </a:p>
          </p:txBody>
        </p:sp>
        <p:sp>
          <p:nvSpPr>
            <p:cNvPr id="23" name="Объект 2"/>
            <p:cNvSpPr txBox="1">
              <a:spLocks/>
            </p:cNvSpPr>
            <p:nvPr/>
          </p:nvSpPr>
          <p:spPr>
            <a:xfrm>
              <a:off x="5294016" y="4500658"/>
              <a:ext cx="4088527" cy="24030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Недорогая </a:t>
              </a:r>
              <a:r>
                <a:rPr lang="ru-RU" dirty="0" err="1" smtClean="0"/>
                <a:t>тех.поддержка</a:t>
              </a:r>
              <a:r>
                <a:rPr lang="ru-RU" dirty="0" smtClean="0"/>
                <a:t>, быстрое выполнение доработок </a:t>
              </a:r>
              <a:endParaRPr lang="ru-RU" dirty="0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073" y="4386115"/>
              <a:ext cx="405385" cy="469393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1063492" y="5890869"/>
            <a:ext cx="9465968" cy="786386"/>
            <a:chOff x="1063492" y="5067977"/>
            <a:chExt cx="9465968" cy="78638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264" y="5067977"/>
              <a:ext cx="6044196" cy="786386"/>
            </a:xfrm>
            <a:prstGeom prst="rect">
              <a:avLst/>
            </a:prstGeom>
          </p:spPr>
        </p:pic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1063492" y="5309041"/>
              <a:ext cx="3307127" cy="3227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ru-RU" sz="1800" b="1" dirty="0" smtClean="0">
                  <a:solidFill>
                    <a:srgbClr val="71BF44"/>
                  </a:solidFill>
                </a:rPr>
                <a:t>ИНТЕГРАЦИЯ</a:t>
              </a:r>
              <a:endParaRPr lang="ru-RU" sz="1800" b="1" dirty="0">
                <a:solidFill>
                  <a:srgbClr val="71BF44"/>
                </a:solidFill>
              </a:endParaRPr>
            </a:p>
          </p:txBody>
        </p:sp>
        <p:sp>
          <p:nvSpPr>
            <p:cNvPr id="24" name="Объект 2"/>
            <p:cNvSpPr txBox="1">
              <a:spLocks/>
            </p:cNvSpPr>
            <p:nvPr/>
          </p:nvSpPr>
          <p:spPr>
            <a:xfrm>
              <a:off x="5294016" y="5265972"/>
              <a:ext cx="3700902" cy="399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7878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dirty="0" smtClean="0"/>
                <a:t>Полноценная двусторонняя интеграция с любыми</a:t>
              </a:r>
              <a:endParaRPr lang="en-US" dirty="0" smtClean="0"/>
            </a:p>
            <a:p>
              <a:pPr>
                <a:spcBef>
                  <a:spcPts val="0"/>
                </a:spcBef>
              </a:pPr>
              <a:r>
                <a:rPr lang="ru-RU" dirty="0" smtClean="0"/>
                <a:t>информационными системами Заказчика</a:t>
              </a:r>
              <a:endParaRPr lang="ru-RU" dirty="0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2969" y="5241827"/>
              <a:ext cx="545593" cy="457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0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ЭФФЕКТИВНОСТЬ ПРИМЕНЕНИЯ СИСТЕМЫ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8" y="2184650"/>
            <a:ext cx="5129794" cy="33649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1397579"/>
            <a:ext cx="192024" cy="6979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13" y="2548660"/>
            <a:ext cx="192024" cy="6979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74" y="5646664"/>
            <a:ext cx="192024" cy="6979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75" y="4551167"/>
            <a:ext cx="192024" cy="6979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59" y="1165549"/>
            <a:ext cx="716281" cy="6096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19" y="2316555"/>
            <a:ext cx="716281" cy="6096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18" y="4869524"/>
            <a:ext cx="716281" cy="6096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59" y="5947145"/>
            <a:ext cx="716281" cy="609601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02" y="1313757"/>
            <a:ext cx="70197" cy="313183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8" y="2453748"/>
            <a:ext cx="156591" cy="313183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38" y="5017732"/>
            <a:ext cx="205190" cy="313183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08" y="6095355"/>
            <a:ext cx="156591" cy="313183"/>
          </a:xfrm>
          <a:prstGeom prst="rect">
            <a:avLst/>
          </a:prstGeom>
        </p:spPr>
      </p:pic>
      <p:sp>
        <p:nvSpPr>
          <p:cNvPr id="121" name="Объект 2"/>
          <p:cNvSpPr txBox="1">
            <a:spLocks/>
          </p:cNvSpPr>
          <p:nvPr/>
        </p:nvSpPr>
        <p:spPr>
          <a:xfrm>
            <a:off x="4658410" y="961848"/>
            <a:ext cx="4695139" cy="626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F5821F"/>
                </a:solidFill>
              </a:rPr>
              <a:t>СНИЖЕНИЕ ЭКСПЛУАТАЦИОННЫХ</a:t>
            </a:r>
            <a:br>
              <a:rPr lang="ru-RU" sz="1800" b="1" dirty="0" smtClean="0">
                <a:solidFill>
                  <a:srgbClr val="F5821F"/>
                </a:solidFill>
              </a:rPr>
            </a:br>
            <a:r>
              <a:rPr lang="ru-RU" sz="1800" b="1" dirty="0" smtClean="0">
                <a:solidFill>
                  <a:srgbClr val="F5821F"/>
                </a:solidFill>
              </a:rPr>
              <a:t>РАСХОДОВ ТЕРМИНАЛА</a:t>
            </a:r>
            <a:endParaRPr lang="ru-RU" sz="1800" b="1" dirty="0">
              <a:solidFill>
                <a:srgbClr val="F5821F"/>
              </a:solidFill>
            </a:endParaRPr>
          </a:p>
        </p:txBody>
      </p:sp>
      <p:sp>
        <p:nvSpPr>
          <p:cNvPr id="122" name="Объект 2"/>
          <p:cNvSpPr txBox="1">
            <a:spLocks/>
          </p:cNvSpPr>
          <p:nvPr/>
        </p:nvSpPr>
        <p:spPr>
          <a:xfrm>
            <a:off x="6336141" y="2264287"/>
            <a:ext cx="3543564" cy="3217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8F52A1"/>
                </a:solidFill>
              </a:rPr>
              <a:t>ИСКЛЮЧЕНИЕ ПОТЕРЬ ГРУЗОВ</a:t>
            </a:r>
            <a:endParaRPr lang="ru-RU" sz="1800" b="1" dirty="0">
              <a:solidFill>
                <a:srgbClr val="8F52A1"/>
              </a:solidFill>
            </a:endParaRPr>
          </a:p>
        </p:txBody>
      </p:sp>
      <p:sp>
        <p:nvSpPr>
          <p:cNvPr id="123" name="Объект 2"/>
          <p:cNvSpPr txBox="1">
            <a:spLocks/>
          </p:cNvSpPr>
          <p:nvPr/>
        </p:nvSpPr>
        <p:spPr>
          <a:xfrm>
            <a:off x="6336141" y="4627971"/>
            <a:ext cx="4884309" cy="665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69EDB"/>
                </a:solidFill>
              </a:rPr>
              <a:t>ПОВЫШЕНИЕ СКОРОСТИ И КАЧЕСТВА</a:t>
            </a:r>
            <a:br>
              <a:rPr lang="ru-RU" sz="1800" b="1" dirty="0" smtClean="0">
                <a:solidFill>
                  <a:srgbClr val="069EDB"/>
                </a:solidFill>
              </a:rPr>
            </a:br>
            <a:r>
              <a:rPr lang="ru-RU" sz="1800" b="1" dirty="0" smtClean="0">
                <a:solidFill>
                  <a:srgbClr val="069EDB"/>
                </a:solidFill>
              </a:rPr>
              <a:t>ОБРАБОТКИ СУДОВ, Ж/Д И АВТОТРАНСПОРТА</a:t>
            </a:r>
            <a:endParaRPr lang="ru-RU" sz="1800" b="1" dirty="0">
              <a:solidFill>
                <a:srgbClr val="069EDB"/>
              </a:solidFill>
            </a:endParaRPr>
          </a:p>
        </p:txBody>
      </p:sp>
      <p:sp>
        <p:nvSpPr>
          <p:cNvPr id="124" name="Объект 2"/>
          <p:cNvSpPr txBox="1">
            <a:spLocks/>
          </p:cNvSpPr>
          <p:nvPr/>
        </p:nvSpPr>
        <p:spPr>
          <a:xfrm>
            <a:off x="4665921" y="5761297"/>
            <a:ext cx="4249479" cy="5728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0B7CE"/>
                </a:solidFill>
              </a:rPr>
              <a:t>РАСШИРЕНИЕ ДИАПАЗОНА СЕРВИСОВ</a:t>
            </a:r>
            <a:br>
              <a:rPr lang="ru-RU" sz="1800" b="1" dirty="0" smtClean="0">
                <a:solidFill>
                  <a:srgbClr val="00B7CE"/>
                </a:solidFill>
              </a:rPr>
            </a:br>
            <a:r>
              <a:rPr lang="ru-RU" sz="1800" b="1" dirty="0" smtClean="0">
                <a:solidFill>
                  <a:srgbClr val="00B7CE"/>
                </a:solidFill>
              </a:rPr>
              <a:t>ДЛЯ КЛИЕНТОВ ТЕРМИНАЛА</a:t>
            </a:r>
            <a:endParaRPr lang="ru-RU" sz="1800" b="1" dirty="0">
              <a:solidFill>
                <a:srgbClr val="00B7CE"/>
              </a:solidFill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5570218" y="1550740"/>
            <a:ext cx="2135507" cy="0"/>
          </a:xfrm>
          <a:prstGeom prst="line">
            <a:avLst/>
          </a:prstGeom>
          <a:ln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7599043" y="2588965"/>
            <a:ext cx="2135507" cy="0"/>
          </a:xfrm>
          <a:prstGeom prst="line">
            <a:avLst/>
          </a:prstGeom>
          <a:ln>
            <a:solidFill>
              <a:srgbClr val="8F52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7503793" y="5208340"/>
            <a:ext cx="2135507" cy="0"/>
          </a:xfrm>
          <a:prstGeom prst="line">
            <a:avLst/>
          </a:prstGeom>
          <a:ln>
            <a:solidFill>
              <a:srgbClr val="069E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732143" y="6265615"/>
            <a:ext cx="2135507" cy="0"/>
          </a:xfrm>
          <a:prstGeom prst="line">
            <a:avLst/>
          </a:prstGeom>
          <a:ln>
            <a:solidFill>
              <a:srgbClr val="00B7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Объект 2"/>
          <p:cNvSpPr txBox="1">
            <a:spLocks/>
          </p:cNvSpPr>
          <p:nvPr/>
        </p:nvSpPr>
        <p:spPr>
          <a:xfrm>
            <a:off x="4947687" y="1587687"/>
            <a:ext cx="4116583" cy="3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Экономия моторесурса техники</a:t>
            </a:r>
            <a:r>
              <a:rPr lang="ru-RU" dirty="0" smtClean="0"/>
              <a:t>, топлива</a:t>
            </a:r>
            <a:r>
              <a:rPr lang="ru-RU" dirty="0"/>
              <a:t>, людских ресурсов</a:t>
            </a:r>
            <a:endParaRPr lang="ru-RU" dirty="0" smtClean="0"/>
          </a:p>
        </p:txBody>
      </p:sp>
      <p:sp>
        <p:nvSpPr>
          <p:cNvPr id="130" name="Объект 2"/>
          <p:cNvSpPr txBox="1">
            <a:spLocks/>
          </p:cNvSpPr>
          <p:nvPr/>
        </p:nvSpPr>
        <p:spPr>
          <a:xfrm>
            <a:off x="6766962" y="2606862"/>
            <a:ext cx="4139929" cy="28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Контроль системы за </a:t>
            </a:r>
            <a:r>
              <a:rPr lang="ru-RU" dirty="0" smtClean="0"/>
              <a:t>перемещением грузов </a:t>
            </a:r>
            <a:r>
              <a:rPr lang="ru-RU" dirty="0"/>
              <a:t>в онлайн</a:t>
            </a:r>
            <a:endParaRPr lang="ru-RU" dirty="0" smtClean="0"/>
          </a:p>
        </p:txBody>
      </p:sp>
      <p:sp>
        <p:nvSpPr>
          <p:cNvPr id="131" name="Объект 2"/>
          <p:cNvSpPr txBox="1">
            <a:spLocks/>
          </p:cNvSpPr>
          <p:nvPr/>
        </p:nvSpPr>
        <p:spPr>
          <a:xfrm>
            <a:off x="6766963" y="5254812"/>
            <a:ext cx="3933050" cy="28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Оптимизация перемещений </a:t>
            </a:r>
            <a:r>
              <a:rPr lang="ru-RU" dirty="0" smtClean="0"/>
              <a:t>техники </a:t>
            </a:r>
            <a:r>
              <a:rPr lang="ru-RU" dirty="0"/>
              <a:t>и персонала</a:t>
            </a:r>
            <a:endParaRPr lang="ru-RU" dirty="0" smtClean="0"/>
          </a:p>
        </p:txBody>
      </p:sp>
      <p:sp>
        <p:nvSpPr>
          <p:cNvPr id="132" name="Объект 2"/>
          <p:cNvSpPr txBox="1">
            <a:spLocks/>
          </p:cNvSpPr>
          <p:nvPr/>
        </p:nvSpPr>
        <p:spPr>
          <a:xfrm>
            <a:off x="4947687" y="6264462"/>
            <a:ext cx="3967713" cy="475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 err="1"/>
              <a:t>Вэб</a:t>
            </a:r>
            <a:r>
              <a:rPr lang="ru-RU" dirty="0"/>
              <a:t>-портал – удобный инструмент </a:t>
            </a:r>
            <a:r>
              <a:rPr lang="ru-RU" dirty="0" smtClean="0"/>
              <a:t>клиентов</a:t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формирования заявок и контроля за грузом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84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ПРИМЕНЯЕМОЕ ОБОРУДОВАНИЕ</a:t>
            </a:r>
            <a:endParaRPr lang="ru-RU" dirty="0"/>
          </a:p>
        </p:txBody>
      </p:sp>
      <p:sp>
        <p:nvSpPr>
          <p:cNvPr id="121" name="Объект 2"/>
          <p:cNvSpPr txBox="1">
            <a:spLocks/>
          </p:cNvSpPr>
          <p:nvPr/>
        </p:nvSpPr>
        <p:spPr>
          <a:xfrm>
            <a:off x="2402247" y="1042975"/>
            <a:ext cx="1887952" cy="84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F5821F"/>
                </a:solidFill>
              </a:rPr>
              <a:t>РУЧНЫЕ</a:t>
            </a:r>
            <a:br>
              <a:rPr lang="ru-RU" sz="1800" b="1" dirty="0" smtClean="0">
                <a:solidFill>
                  <a:srgbClr val="F5821F"/>
                </a:solidFill>
              </a:rPr>
            </a:br>
            <a:r>
              <a:rPr lang="ru-RU" sz="1800" b="1" dirty="0" smtClean="0">
                <a:solidFill>
                  <a:srgbClr val="F5821F"/>
                </a:solidFill>
              </a:rPr>
              <a:t>МОБИЛЬНЫЕ</a:t>
            </a:r>
            <a:br>
              <a:rPr lang="ru-RU" sz="1800" b="1" dirty="0" smtClean="0">
                <a:solidFill>
                  <a:srgbClr val="F5821F"/>
                </a:solidFill>
              </a:rPr>
            </a:br>
            <a:r>
              <a:rPr lang="ru-RU" sz="1800" b="1" dirty="0" smtClean="0">
                <a:solidFill>
                  <a:srgbClr val="F5821F"/>
                </a:solidFill>
              </a:rPr>
              <a:t>РТСД</a:t>
            </a:r>
            <a:endParaRPr lang="ru-RU" sz="1800" b="1" dirty="0">
              <a:solidFill>
                <a:srgbClr val="F5821F"/>
              </a:solidFill>
            </a:endParaRPr>
          </a:p>
        </p:txBody>
      </p:sp>
      <p:sp>
        <p:nvSpPr>
          <p:cNvPr id="122" name="Объект 2"/>
          <p:cNvSpPr txBox="1">
            <a:spLocks/>
          </p:cNvSpPr>
          <p:nvPr/>
        </p:nvSpPr>
        <p:spPr>
          <a:xfrm>
            <a:off x="1381597" y="4710671"/>
            <a:ext cx="2504057" cy="1114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b="1" dirty="0" smtClean="0">
                <a:solidFill>
                  <a:srgbClr val="8F52A1"/>
                </a:solidFill>
              </a:rPr>
              <a:t>ТСД</a:t>
            </a:r>
            <a:br>
              <a:rPr lang="ru-RU" sz="1800" b="1" dirty="0" smtClean="0">
                <a:solidFill>
                  <a:srgbClr val="8F52A1"/>
                </a:solidFill>
              </a:rPr>
            </a:br>
            <a:r>
              <a:rPr lang="ru-RU" sz="1800" b="1" dirty="0" smtClean="0">
                <a:solidFill>
                  <a:srgbClr val="8F52A1"/>
                </a:solidFill>
              </a:rPr>
              <a:t>ДЛЯ УСТАНОВКИ</a:t>
            </a:r>
            <a:br>
              <a:rPr lang="ru-RU" sz="1800" b="1" dirty="0" smtClean="0">
                <a:solidFill>
                  <a:srgbClr val="8F52A1"/>
                </a:solidFill>
              </a:rPr>
            </a:br>
            <a:r>
              <a:rPr lang="ru-RU" sz="1800" b="1" dirty="0" smtClean="0">
                <a:solidFill>
                  <a:srgbClr val="8F52A1"/>
                </a:solidFill>
              </a:rPr>
              <a:t>НА ПОГРУЗОЧНУЮ</a:t>
            </a:r>
            <a:br>
              <a:rPr lang="ru-RU" sz="1800" b="1" dirty="0" smtClean="0">
                <a:solidFill>
                  <a:srgbClr val="8F52A1"/>
                </a:solidFill>
              </a:rPr>
            </a:br>
            <a:r>
              <a:rPr lang="ru-RU" sz="1800" b="1" dirty="0" smtClean="0">
                <a:solidFill>
                  <a:srgbClr val="8F52A1"/>
                </a:solidFill>
              </a:rPr>
              <a:t>ТЕХНИКУ</a:t>
            </a:r>
            <a:endParaRPr lang="ru-RU" sz="1800" b="1" dirty="0">
              <a:solidFill>
                <a:srgbClr val="8F52A1"/>
              </a:solidFill>
            </a:endParaRPr>
          </a:p>
        </p:txBody>
      </p:sp>
      <p:sp>
        <p:nvSpPr>
          <p:cNvPr id="123" name="Объект 2"/>
          <p:cNvSpPr txBox="1">
            <a:spLocks/>
          </p:cNvSpPr>
          <p:nvPr/>
        </p:nvSpPr>
        <p:spPr>
          <a:xfrm>
            <a:off x="8378249" y="1258129"/>
            <a:ext cx="1439361" cy="665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rgbClr val="069EDB"/>
                </a:solidFill>
              </a:rPr>
              <a:t>ПРИНТЕРЫ</a:t>
            </a:r>
            <a:br>
              <a:rPr lang="ru-RU" sz="1800" b="1" dirty="0" smtClean="0">
                <a:solidFill>
                  <a:srgbClr val="069EDB"/>
                </a:solidFill>
              </a:rPr>
            </a:br>
            <a:r>
              <a:rPr lang="ru-RU" sz="1800" b="1" dirty="0" smtClean="0">
                <a:solidFill>
                  <a:srgbClr val="069EDB"/>
                </a:solidFill>
              </a:rPr>
              <a:t>ЭТИКЕТОК</a:t>
            </a:r>
            <a:endParaRPr lang="ru-RU" sz="1800" b="1" dirty="0">
              <a:solidFill>
                <a:srgbClr val="069EDB"/>
              </a:solidFill>
            </a:endParaRPr>
          </a:p>
        </p:txBody>
      </p:sp>
      <p:sp>
        <p:nvSpPr>
          <p:cNvPr id="124" name="Объект 2"/>
          <p:cNvSpPr txBox="1">
            <a:spLocks/>
          </p:cNvSpPr>
          <p:nvPr/>
        </p:nvSpPr>
        <p:spPr>
          <a:xfrm>
            <a:off x="7732105" y="5069456"/>
            <a:ext cx="2037093" cy="5728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1800" b="1" dirty="0" smtClean="0">
                <a:solidFill>
                  <a:srgbClr val="00B7CE"/>
                </a:solidFill>
              </a:rPr>
              <a:t>WI-FI</a:t>
            </a:r>
            <a:r>
              <a:rPr lang="ru-RU" sz="1800" b="1" dirty="0" smtClean="0">
                <a:solidFill>
                  <a:srgbClr val="00B7CE"/>
                </a:solidFill>
              </a:rPr>
              <a:t/>
            </a:r>
            <a:br>
              <a:rPr lang="ru-RU" sz="1800" b="1" dirty="0" smtClean="0">
                <a:solidFill>
                  <a:srgbClr val="00B7CE"/>
                </a:solidFill>
              </a:rPr>
            </a:br>
            <a:r>
              <a:rPr lang="ru-RU" sz="1800" b="1" dirty="0" smtClean="0">
                <a:solidFill>
                  <a:srgbClr val="00B7CE"/>
                </a:solidFill>
              </a:rPr>
              <a:t>ОБОРУДОВАНИЕ</a:t>
            </a:r>
            <a:endParaRPr lang="ru-RU" sz="1800" b="1" dirty="0">
              <a:solidFill>
                <a:srgbClr val="00B7CE"/>
              </a:solidFill>
            </a:endParaRPr>
          </a:p>
        </p:txBody>
      </p:sp>
      <p:sp>
        <p:nvSpPr>
          <p:cNvPr id="128" name="Объект 2"/>
          <p:cNvSpPr txBox="1">
            <a:spLocks/>
          </p:cNvSpPr>
          <p:nvPr/>
        </p:nvSpPr>
        <p:spPr>
          <a:xfrm>
            <a:off x="2402247" y="1940449"/>
            <a:ext cx="1862933" cy="674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/>
              <a:t>Производители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en-US" dirty="0" smtClean="0"/>
              <a:t>Motorola</a:t>
            </a:r>
            <a:r>
              <a:rPr lang="en-US" dirty="0"/>
              <a:t>, Intermec, </a:t>
            </a:r>
            <a:r>
              <a:rPr lang="en-US" dirty="0" smtClean="0"/>
              <a:t>LXE,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err="1" smtClean="0"/>
              <a:t>Datalogix</a:t>
            </a:r>
            <a:r>
              <a:rPr lang="en-US" dirty="0" smtClean="0"/>
              <a:t> </a:t>
            </a:r>
            <a:r>
              <a:rPr lang="ru-RU" dirty="0"/>
              <a:t>и др.</a:t>
            </a:r>
            <a:endParaRPr lang="ru-RU" dirty="0" smtClean="0"/>
          </a:p>
        </p:txBody>
      </p:sp>
      <p:sp>
        <p:nvSpPr>
          <p:cNvPr id="130" name="Объект 2"/>
          <p:cNvSpPr txBox="1">
            <a:spLocks/>
          </p:cNvSpPr>
          <p:nvPr/>
        </p:nvSpPr>
        <p:spPr>
          <a:xfrm>
            <a:off x="1559733" y="5787230"/>
            <a:ext cx="2325922" cy="669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dirty="0"/>
              <a:t>Производители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en-US" dirty="0" smtClean="0"/>
              <a:t>Motorola</a:t>
            </a:r>
            <a:r>
              <a:rPr lang="en-US" dirty="0"/>
              <a:t>, Intermec, </a:t>
            </a:r>
            <a:r>
              <a:rPr lang="en-US" dirty="0" smtClean="0"/>
              <a:t>LXE,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err="1" smtClean="0"/>
              <a:t>Datalogix</a:t>
            </a:r>
            <a:r>
              <a:rPr lang="en-US" dirty="0" smtClean="0"/>
              <a:t> </a:t>
            </a:r>
            <a:r>
              <a:rPr lang="ru-RU" dirty="0"/>
              <a:t>и др.</a:t>
            </a:r>
            <a:endParaRPr lang="ru-RU" dirty="0" smtClean="0"/>
          </a:p>
        </p:txBody>
      </p:sp>
      <p:sp>
        <p:nvSpPr>
          <p:cNvPr id="131" name="Объект 2"/>
          <p:cNvSpPr txBox="1">
            <a:spLocks/>
          </p:cNvSpPr>
          <p:nvPr/>
        </p:nvSpPr>
        <p:spPr>
          <a:xfrm>
            <a:off x="8378249" y="1901649"/>
            <a:ext cx="1478543" cy="499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 smtClean="0"/>
              <a:t>Производители:</a:t>
            </a:r>
            <a:br>
              <a:rPr lang="ru-RU" dirty="0" smtClean="0"/>
            </a:br>
            <a:r>
              <a:rPr lang="ru-RU" dirty="0" err="1" smtClean="0"/>
              <a:t>Zebra</a:t>
            </a:r>
            <a:r>
              <a:rPr lang="ru-RU" dirty="0"/>
              <a:t>, </a:t>
            </a:r>
            <a:r>
              <a:rPr lang="ru-RU" dirty="0" err="1"/>
              <a:t>Casio</a:t>
            </a:r>
            <a:r>
              <a:rPr lang="ru-RU" dirty="0"/>
              <a:t> и др.</a:t>
            </a:r>
            <a:endParaRPr lang="ru-RU" dirty="0" smtClean="0"/>
          </a:p>
        </p:txBody>
      </p:sp>
      <p:sp>
        <p:nvSpPr>
          <p:cNvPr id="132" name="Объект 2"/>
          <p:cNvSpPr txBox="1">
            <a:spLocks/>
          </p:cNvSpPr>
          <p:nvPr/>
        </p:nvSpPr>
        <p:spPr>
          <a:xfrm>
            <a:off x="7981950" y="5637339"/>
            <a:ext cx="1787248" cy="475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dirty="0" smtClean="0"/>
              <a:t>Производители:</a:t>
            </a:r>
            <a:br>
              <a:rPr lang="ru-RU" dirty="0" smtClean="0"/>
            </a:br>
            <a:r>
              <a:rPr lang="ru-RU" dirty="0" err="1" smtClean="0"/>
              <a:t>Motorola</a:t>
            </a:r>
            <a:r>
              <a:rPr lang="ru-RU" dirty="0"/>
              <a:t>, </a:t>
            </a:r>
            <a:r>
              <a:rPr lang="ru-RU" dirty="0" err="1"/>
              <a:t>Cisco</a:t>
            </a:r>
            <a:r>
              <a:rPr lang="ru-RU" dirty="0"/>
              <a:t> и др.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316713"/>
            <a:ext cx="12192000" cy="714821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8" y="1099896"/>
            <a:ext cx="1405131" cy="1405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6" y="3167768"/>
            <a:ext cx="1002794" cy="1002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38" y="3167768"/>
            <a:ext cx="1002794" cy="1002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40" y="3167768"/>
            <a:ext cx="1002794" cy="1002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41" y="3167768"/>
            <a:ext cx="1002794" cy="10027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33" y="2720243"/>
            <a:ext cx="152400" cy="316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3" y="2721722"/>
            <a:ext cx="152400" cy="3169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45" y="4320503"/>
            <a:ext cx="152400" cy="316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66" y="4376775"/>
            <a:ext cx="152400" cy="31699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05" y="4843221"/>
            <a:ext cx="1405131" cy="14051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42" y="1071321"/>
            <a:ext cx="1405131" cy="14051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79" y="4843220"/>
            <a:ext cx="1405131" cy="14051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41" y="5038186"/>
            <a:ext cx="1070634" cy="10454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62" y="1258129"/>
            <a:ext cx="1145013" cy="10886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38" y="5027648"/>
            <a:ext cx="1095286" cy="10667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74" y="1227626"/>
            <a:ext cx="618480" cy="11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6850A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ЭТАПЫ ПРОЕКТА ВНЕДРЕНИЯ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127630" y="1136121"/>
            <a:ext cx="1328964" cy="36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ПРОЕКТ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127630" y="1576324"/>
            <a:ext cx="4080709" cy="62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Обследование объекта Заказчика, изучение технологических процессов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127630" y="2388126"/>
            <a:ext cx="4268718" cy="62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Разработка и согласование с Заказчиком модели ведения учета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27630" y="3199928"/>
            <a:ext cx="4268718" cy="62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/>
              <a:t>Адаптация системы с учётом </a:t>
            </a:r>
            <a:r>
              <a:rPr lang="ru-RU" sz="1800" dirty="0" smtClean="0"/>
              <a:t>замечаний и дополнений Заказчика</a:t>
            </a:r>
            <a:endParaRPr lang="ru-RU" sz="1800" dirty="0" smtClean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27630" y="4011730"/>
            <a:ext cx="4268718" cy="3165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/>
              <a:t>Реализация интеграции с 1С:Бухгалтерия</a:t>
            </a:r>
            <a:endParaRPr lang="ru-RU" sz="1800" dirty="0" smtClean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127630" y="5328130"/>
            <a:ext cx="4191805" cy="923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/>
              <a:t>Обучение сотрудников навыкам </a:t>
            </a:r>
            <a:r>
              <a:rPr lang="ru-RU" sz="1800" dirty="0" smtClean="0"/>
              <a:t>работы</a:t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системе, запуск системы в </a:t>
            </a:r>
            <a:r>
              <a:rPr lang="ru-RU" sz="1800" dirty="0" smtClean="0"/>
              <a:t>опытную</a:t>
            </a:r>
            <a:br>
              <a:rPr lang="ru-RU" sz="1800" dirty="0" smtClean="0"/>
            </a:br>
            <a:r>
              <a:rPr lang="ru-RU" sz="1800" dirty="0" smtClean="0"/>
              <a:t>эксплуатацию</a:t>
            </a:r>
            <a:endParaRPr lang="ru-RU" sz="1800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0" y="6177510"/>
            <a:ext cx="12191999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FF0000"/>
                </a:solidFill>
              </a:rPr>
              <a:t>Всего: </a:t>
            </a:r>
            <a:r>
              <a:rPr lang="ru-RU" sz="3000" b="1" dirty="0" smtClean="0">
                <a:solidFill>
                  <a:srgbClr val="FF0000"/>
                </a:solidFill>
              </a:rPr>
              <a:t>110 </a:t>
            </a:r>
            <a:r>
              <a:rPr lang="ru-RU" sz="3000" b="1" dirty="0" smtClean="0">
                <a:solidFill>
                  <a:srgbClr val="FF0000"/>
                </a:solidFill>
              </a:rPr>
              <a:t>рабочих дней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730950" y="1136121"/>
            <a:ext cx="555019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бъект 2"/>
          <p:cNvSpPr txBox="1">
            <a:spLocks/>
          </p:cNvSpPr>
          <p:nvPr/>
        </p:nvSpPr>
        <p:spPr>
          <a:xfrm>
            <a:off x="5143599" y="1310697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F5821F"/>
                </a:solidFill>
              </a:rPr>
              <a:t>10</a:t>
            </a:r>
            <a:r>
              <a:rPr lang="en-US" sz="3000" b="1" dirty="0" smtClean="0">
                <a:solidFill>
                  <a:srgbClr val="F5821F"/>
                </a:solidFill>
              </a:rPr>
              <a:t> </a:t>
            </a:r>
            <a:r>
              <a:rPr lang="ru-RU" sz="3000" b="1" dirty="0" smtClean="0">
                <a:solidFill>
                  <a:srgbClr val="F5821F"/>
                </a:solidFill>
              </a:rPr>
              <a:t>дней</a:t>
            </a: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6162136" y="2114557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000" b="1" dirty="0" smtClean="0">
                <a:solidFill>
                  <a:srgbClr val="FFC10D"/>
                </a:solidFill>
              </a:rPr>
              <a:t>3</a:t>
            </a:r>
            <a:r>
              <a:rPr lang="ru-RU" sz="3000" b="1" dirty="0" smtClean="0">
                <a:solidFill>
                  <a:srgbClr val="FFC10D"/>
                </a:solidFill>
              </a:rPr>
              <a:t>0</a:t>
            </a:r>
            <a:r>
              <a:rPr lang="en-US" sz="3000" b="1" dirty="0" smtClean="0">
                <a:solidFill>
                  <a:srgbClr val="FFC10D"/>
                </a:solidFill>
              </a:rPr>
              <a:t> </a:t>
            </a:r>
            <a:r>
              <a:rPr lang="ru-RU" sz="3000" b="1" dirty="0" smtClean="0">
                <a:solidFill>
                  <a:srgbClr val="FFC10D"/>
                </a:solidFill>
              </a:rPr>
              <a:t>дней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7642186" y="2931961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00B7CD"/>
                </a:solidFill>
              </a:rPr>
              <a:t>3</a:t>
            </a:r>
            <a:r>
              <a:rPr lang="en-US" sz="3000" b="1" dirty="0" smtClean="0">
                <a:solidFill>
                  <a:srgbClr val="00B7CD"/>
                </a:solidFill>
              </a:rPr>
              <a:t>0 </a:t>
            </a:r>
            <a:r>
              <a:rPr lang="ru-RU" sz="3000" b="1" dirty="0" smtClean="0">
                <a:solidFill>
                  <a:srgbClr val="00B7CD"/>
                </a:solidFill>
              </a:rPr>
              <a:t>дней</a:t>
            </a: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8593772" y="3582411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009EDB"/>
                </a:solidFill>
              </a:rPr>
              <a:t>10</a:t>
            </a:r>
            <a:r>
              <a:rPr lang="en-US" sz="3000" b="1" dirty="0" smtClean="0">
                <a:solidFill>
                  <a:srgbClr val="009EDB"/>
                </a:solidFill>
              </a:rPr>
              <a:t> </a:t>
            </a:r>
            <a:r>
              <a:rPr lang="ru-RU" sz="3000" b="1" dirty="0" smtClean="0">
                <a:solidFill>
                  <a:srgbClr val="009EDB"/>
                </a:solidFill>
              </a:rPr>
              <a:t>дней</a:t>
            </a: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9960420" y="5185903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71BF44"/>
                </a:solidFill>
              </a:rPr>
              <a:t>20</a:t>
            </a:r>
            <a:r>
              <a:rPr lang="en-US" sz="3000" b="1" dirty="0" smtClean="0">
                <a:solidFill>
                  <a:srgbClr val="71BF44"/>
                </a:solidFill>
              </a:rPr>
              <a:t> </a:t>
            </a:r>
            <a:r>
              <a:rPr lang="ru-RU" sz="3000" b="1" dirty="0" smtClean="0">
                <a:solidFill>
                  <a:srgbClr val="71BF44"/>
                </a:solidFill>
              </a:rPr>
              <a:t>дней</a:t>
            </a: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1127630" y="4515355"/>
            <a:ext cx="4268718" cy="625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/>
              <a:t>Экспертное тестирование </a:t>
            </a:r>
            <a:r>
              <a:rPr lang="ru-RU" sz="1800" dirty="0" smtClean="0"/>
              <a:t>настроенной</a:t>
            </a:r>
            <a:br>
              <a:rPr lang="ru-RU" sz="1800" dirty="0" smtClean="0"/>
            </a:br>
            <a:r>
              <a:rPr lang="ru-RU" sz="1800" dirty="0" smtClean="0"/>
              <a:t>системы </a:t>
            </a:r>
            <a:r>
              <a:rPr lang="ru-RU" sz="1800" dirty="0"/>
              <a:t>с выездом на объект Заказчика</a:t>
            </a:r>
            <a:endParaRPr lang="ru-RU" sz="1800" dirty="0" smtClean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5" y="1763267"/>
            <a:ext cx="268225" cy="26822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5" y="2549729"/>
            <a:ext cx="268225" cy="26822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5" y="3376756"/>
            <a:ext cx="268225" cy="2682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5" y="4019203"/>
            <a:ext cx="268225" cy="26822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5" y="4657178"/>
            <a:ext cx="268225" cy="26822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5" y="5623852"/>
            <a:ext cx="268225" cy="268225"/>
          </a:xfrm>
          <a:prstGeom prst="rect">
            <a:avLst/>
          </a:prstGeom>
        </p:spPr>
      </p:pic>
      <p:sp>
        <p:nvSpPr>
          <p:cNvPr id="40" name="Объект 2"/>
          <p:cNvSpPr txBox="1">
            <a:spLocks/>
          </p:cNvSpPr>
          <p:nvPr/>
        </p:nvSpPr>
        <p:spPr>
          <a:xfrm>
            <a:off x="9134697" y="4216835"/>
            <a:ext cx="1541223" cy="52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000" b="1" dirty="0" smtClean="0">
                <a:solidFill>
                  <a:srgbClr val="FFC10D"/>
                </a:solidFill>
              </a:rPr>
              <a:t>10</a:t>
            </a:r>
            <a:r>
              <a:rPr lang="en-US" sz="3000" b="1" dirty="0" smtClean="0">
                <a:solidFill>
                  <a:srgbClr val="FFC10D"/>
                </a:solidFill>
              </a:rPr>
              <a:t> </a:t>
            </a:r>
            <a:r>
              <a:rPr lang="ru-RU" sz="3000" b="1" dirty="0" smtClean="0">
                <a:solidFill>
                  <a:srgbClr val="FFC10D"/>
                </a:solidFill>
              </a:rPr>
              <a:t>дней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5730950" y="1897379"/>
            <a:ext cx="5550194" cy="3860585"/>
            <a:chOff x="5730950" y="1897379"/>
            <a:chExt cx="4600170" cy="3860585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5730950" y="1897379"/>
              <a:ext cx="366523" cy="0"/>
            </a:xfrm>
            <a:prstGeom prst="line">
              <a:avLst/>
            </a:prstGeom>
            <a:ln w="254000" cap="rnd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8669972" y="4153315"/>
              <a:ext cx="366523" cy="0"/>
            </a:xfrm>
            <a:prstGeom prst="line">
              <a:avLst/>
            </a:prstGeom>
            <a:ln w="254000" cap="rnd">
              <a:solidFill>
                <a:srgbClr val="009E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9611120" y="5757964"/>
              <a:ext cx="720000" cy="0"/>
            </a:xfrm>
            <a:prstGeom prst="line">
              <a:avLst/>
            </a:prstGeom>
            <a:ln w="254000" cap="rnd">
              <a:solidFill>
                <a:srgbClr val="71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6211773" y="2683841"/>
              <a:ext cx="1080000" cy="0"/>
            </a:xfrm>
            <a:prstGeom prst="line">
              <a:avLst/>
            </a:prstGeom>
            <a:ln w="254000" cap="rnd">
              <a:solidFill>
                <a:srgbClr val="FFC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7444173" y="3510868"/>
              <a:ext cx="1080000" cy="0"/>
            </a:xfrm>
            <a:prstGeom prst="line">
              <a:avLst/>
            </a:prstGeom>
            <a:ln w="254000" cap="rnd">
              <a:solidFill>
                <a:srgbClr val="00B7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9136820" y="4791290"/>
              <a:ext cx="360000" cy="0"/>
            </a:xfrm>
            <a:prstGeom prst="line">
              <a:avLst/>
            </a:prstGeom>
            <a:ln w="254000" cap="rnd">
              <a:solidFill>
                <a:srgbClr val="FFC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27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391</Words>
  <Application>Microsoft Office PowerPoint</Application>
  <PresentationFormat>Широкоэкранный</PresentationFormat>
  <Paragraphs>132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Автоматизированная система управления грузовым/контейнерным терминалом</vt:lpstr>
      <vt:lpstr>ЧТО ТАКОЕ CTerminal</vt:lpstr>
      <vt:lpstr>О НАС В СЛОВАХ И ЦИФРАХ</vt:lpstr>
      <vt:lpstr>СОСТАВ СИСТЕМЫ</vt:lpstr>
      <vt:lpstr>ФУНКЦИОНАЛЬНЫЙ СОСТАВ CTerminal</vt:lpstr>
      <vt:lpstr>ПОЧЕМУ CTerminal</vt:lpstr>
      <vt:lpstr>ЭФФЕКТИВНОСТЬ ПРИМЕНЕНИЯ СИСТЕМЫ</vt:lpstr>
      <vt:lpstr>ПРИМЕНЯЕМОЕ ОБОРУДОВАНИЕ</vt:lpstr>
      <vt:lpstr>ЭТАПЫ ПРОЕКТА ВНЕДРЕНИЯ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Gavrilova Alexandra</dc:creator>
  <cp:lastModifiedBy>Gavrilova Alexandra</cp:lastModifiedBy>
  <cp:revision>117</cp:revision>
  <dcterms:created xsi:type="dcterms:W3CDTF">2016-09-14T07:34:17Z</dcterms:created>
  <dcterms:modified xsi:type="dcterms:W3CDTF">2016-10-18T12:51:23Z</dcterms:modified>
</cp:coreProperties>
</file>