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B"/>
    <a:srgbClr val="005CA3"/>
    <a:srgbClr val="787878"/>
    <a:srgbClr val="426E98"/>
    <a:srgbClr val="71BF44"/>
    <a:srgbClr val="A7A9AC"/>
    <a:srgbClr val="F5821F"/>
    <a:srgbClr val="00B7CD"/>
    <a:srgbClr val="FFC10D"/>
    <a:srgbClr val="C75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866" autoAdjust="0"/>
  </p:normalViewPr>
  <p:slideViewPr>
    <p:cSldViewPr snapToGrid="0">
      <p:cViewPr varScale="1">
        <p:scale>
          <a:sx n="65" d="100"/>
          <a:sy n="65" d="100"/>
        </p:scale>
        <p:origin x="-60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3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382" y="542260"/>
            <a:ext cx="6592186" cy="2967703"/>
          </a:xfrm>
        </p:spPr>
        <p:txBody>
          <a:bodyPr anchor="b">
            <a:normAutofit/>
          </a:bodyPr>
          <a:lstStyle>
            <a:lvl1pPr algn="l">
              <a:defRPr sz="4600" b="1">
                <a:solidFill>
                  <a:srgbClr val="90CDF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2382" y="3602038"/>
            <a:ext cx="6592186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19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7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2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0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15999"/>
            <a:ext cx="12192000" cy="517648"/>
          </a:xfrm>
          <a:solidFill>
            <a:srgbClr val="009DDB"/>
          </a:solidFill>
        </p:spPr>
        <p:txBody>
          <a:bodyPr anchor="ctr" anchorCtr="1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87878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302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9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9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2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8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8C560-9E5D-46D4-961C-AA47C86A3628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07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tiff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gif"/><Relationship Id="rId10" Type="http://schemas.openxmlformats.org/officeDocument/2006/relationships/image" Target="../media/image16.png"/><Relationship Id="rId19" Type="http://schemas.openxmlformats.org/officeDocument/2006/relationships/image" Target="../media/image25.tif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gif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59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8.png"/><Relationship Id="rId21" Type="http://schemas.openxmlformats.org/officeDocument/2006/relationships/image" Target="../media/image88.png"/><Relationship Id="rId7" Type="http://schemas.openxmlformats.org/officeDocument/2006/relationships/image" Target="../media/image82.png"/><Relationship Id="rId12" Type="http://schemas.openxmlformats.org/officeDocument/2006/relationships/image" Target="../media/image58.png"/><Relationship Id="rId17" Type="http://schemas.openxmlformats.org/officeDocument/2006/relationships/image" Target="../media/image55.png"/><Relationship Id="rId25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52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7.png"/><Relationship Id="rId24" Type="http://schemas.openxmlformats.org/officeDocument/2006/relationships/image" Target="../media/image91.png"/><Relationship Id="rId5" Type="http://schemas.openxmlformats.org/officeDocument/2006/relationships/image" Target="../media/image80.png"/><Relationship Id="rId15" Type="http://schemas.openxmlformats.org/officeDocument/2006/relationships/image" Target="../media/image54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56.png"/><Relationship Id="rId19" Type="http://schemas.openxmlformats.org/officeDocument/2006/relationships/image" Target="../media/image86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53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40" y="219828"/>
            <a:ext cx="2500014" cy="49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0" y="221080"/>
            <a:ext cx="2133600" cy="4937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60884"/>
            <a:ext cx="12192000" cy="4997116"/>
          </a:xfrm>
          <a:prstGeom prst="rect">
            <a:avLst/>
          </a:prstGeom>
          <a:solidFill>
            <a:srgbClr val="005C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2747" y="1124825"/>
            <a:ext cx="11226507" cy="669559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4800" dirty="0" smtClean="0">
                <a:solidFill>
                  <a:srgbClr val="005CA3"/>
                </a:solidFill>
              </a:rPr>
              <a:t>Logistic Management System</a:t>
            </a:r>
            <a:endParaRPr lang="ru-RU" sz="4800" dirty="0">
              <a:solidFill>
                <a:srgbClr val="005CA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7747" y="2004125"/>
            <a:ext cx="9336506" cy="140475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4800" dirty="0" smtClean="0"/>
              <a:t>Эффективное управление</a:t>
            </a:r>
            <a:endParaRPr lang="en-US" sz="4800" dirty="0" smtClean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4800" dirty="0" smtClean="0"/>
              <a:t> </a:t>
            </a:r>
            <a:r>
              <a:rPr lang="ru-RU" sz="4800" dirty="0" smtClean="0"/>
              <a:t>      </a:t>
            </a:r>
            <a:r>
              <a:rPr lang="en-US" sz="4800" dirty="0" smtClean="0"/>
              <a:t>  </a:t>
            </a:r>
            <a:r>
              <a:rPr lang="ru-RU" sz="4800" dirty="0" smtClean="0"/>
              <a:t>процессами грузоперевозок</a:t>
            </a: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6" y="3731430"/>
            <a:ext cx="2926086" cy="2335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31" y="3853890"/>
            <a:ext cx="3850242" cy="2214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490" y="4005417"/>
            <a:ext cx="3067514" cy="2133604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478750" y="6221448"/>
            <a:ext cx="11234501" cy="58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dirty="0"/>
              <a:t>для </a:t>
            </a:r>
            <a:r>
              <a:rPr lang="ru-RU" dirty="0" err="1"/>
              <a:t>мультимодальных</a:t>
            </a:r>
            <a:r>
              <a:rPr lang="ru-RU" dirty="0"/>
              <a:t> экспедиторов</a:t>
            </a:r>
          </a:p>
        </p:txBody>
      </p:sp>
      <p:sp>
        <p:nvSpPr>
          <p:cNvPr id="11" name="Стрелка вверх 10"/>
          <p:cNvSpPr/>
          <p:nvPr/>
        </p:nvSpPr>
        <p:spPr>
          <a:xfrm rot="5400000">
            <a:off x="4133233" y="4033349"/>
            <a:ext cx="198396" cy="65144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6200000">
            <a:off x="4133233" y="4298244"/>
            <a:ext cx="198396" cy="651450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5400000">
            <a:off x="8118824" y="4033349"/>
            <a:ext cx="198396" cy="65144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6200000">
            <a:off x="8118824" y="4298244"/>
            <a:ext cx="198396" cy="651450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636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5" y="438912"/>
            <a:ext cx="2133600" cy="493776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2125" y="5282816"/>
            <a:ext cx="3738695" cy="54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dirty="0" smtClean="0">
                <a:solidFill>
                  <a:srgbClr val="426E98"/>
                </a:solidFill>
              </a:rPr>
              <a:t>КОНТАКТЫ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2125" y="5782546"/>
            <a:ext cx="2350693" cy="8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1" dirty="0" smtClean="0"/>
              <a:t>WWW.SEADATA.RU</a:t>
            </a:r>
          </a:p>
          <a:p>
            <a:pPr>
              <a:spcBef>
                <a:spcPts val="0"/>
              </a:spcBef>
            </a:pPr>
            <a:r>
              <a:rPr lang="en-US" sz="1400" b="1" dirty="0" smtClean="0"/>
              <a:t>+7 (812) 380 38 28</a:t>
            </a:r>
          </a:p>
          <a:p>
            <a:pPr>
              <a:spcBef>
                <a:spcPts val="0"/>
              </a:spcBef>
            </a:pPr>
            <a:r>
              <a:rPr lang="en-US" sz="1400" b="1" dirty="0" smtClean="0"/>
              <a:t>INFO@SEADATA.RU</a:t>
            </a:r>
            <a:endParaRPr lang="ru-RU" sz="1400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5" y="2365106"/>
            <a:ext cx="5126746" cy="2566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25" y="2591224"/>
            <a:ext cx="298705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 НАС В СЛОВАХ И ЦИФРАХ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5" y="956152"/>
            <a:ext cx="5562611" cy="555041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179288" y="1948975"/>
            <a:ext cx="1848294" cy="1030803"/>
            <a:chOff x="6179288" y="1948975"/>
            <a:chExt cx="1848294" cy="1030803"/>
          </a:xfrm>
        </p:grpSpPr>
        <p:sp>
          <p:nvSpPr>
            <p:cNvPr id="7" name="Объект 2"/>
            <p:cNvSpPr txBox="1">
              <a:spLocks/>
            </p:cNvSpPr>
            <p:nvPr/>
          </p:nvSpPr>
          <p:spPr>
            <a:xfrm>
              <a:off x="6179288" y="2192969"/>
              <a:ext cx="1848294" cy="786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1999 год: 1С </a:t>
              </a:r>
              <a:r>
                <a:rPr lang="ru-RU" dirty="0" err="1" smtClean="0"/>
                <a:t>Франчайзи</a:t>
              </a:r>
              <a:endParaRPr lang="ru-RU" dirty="0" smtClean="0"/>
            </a:p>
            <a:p>
              <a:pPr>
                <a:spcBef>
                  <a:spcPts val="0"/>
                </a:spcBef>
              </a:pPr>
              <a:r>
                <a:rPr lang="ru-RU" dirty="0" smtClean="0"/>
                <a:t>2009 год: </a:t>
              </a:r>
              <a:r>
                <a:rPr lang="en-US" dirty="0" err="1" smtClean="0"/>
                <a:t>SeaExpediter</a:t>
              </a:r>
              <a:endParaRPr lang="ru-RU" dirty="0" smtClean="0"/>
            </a:p>
            <a:p>
              <a:pPr>
                <a:spcBef>
                  <a:spcPts val="0"/>
                </a:spcBef>
              </a:pPr>
              <a:r>
                <a:rPr lang="en-US" dirty="0" smtClean="0"/>
                <a:t>2012 </a:t>
              </a:r>
              <a:r>
                <a:rPr lang="ru-RU" dirty="0" smtClean="0"/>
                <a:t>год: </a:t>
              </a:r>
              <a:r>
                <a:rPr lang="en-US" dirty="0" err="1" smtClean="0"/>
                <a:t>SeaTerminal</a:t>
              </a:r>
              <a:endParaRPr lang="en-US" dirty="0" smtClean="0"/>
            </a:p>
            <a:p>
              <a:pPr>
                <a:spcBef>
                  <a:spcPts val="0"/>
                </a:spcBef>
              </a:pPr>
              <a:r>
                <a:rPr lang="en-US" dirty="0" smtClean="0"/>
                <a:t>2014 </a:t>
              </a:r>
              <a:r>
                <a:rPr lang="ru-RU" dirty="0" smtClean="0"/>
                <a:t>год: </a:t>
              </a:r>
              <a:r>
                <a:rPr lang="en-US" dirty="0" err="1" smtClean="0"/>
                <a:t>DataCore</a:t>
              </a:r>
              <a:endParaRPr lang="ru-RU" dirty="0"/>
            </a:p>
          </p:txBody>
        </p:sp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6179288" y="1948975"/>
              <a:ext cx="1286986" cy="3157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F5821F"/>
                  </a:solidFill>
                </a:rPr>
                <a:t>ИСТОРИЯ</a:t>
              </a:r>
              <a:endParaRPr lang="ru-RU" sz="1800" b="1" dirty="0">
                <a:solidFill>
                  <a:srgbClr val="F5821F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867739" y="3881992"/>
            <a:ext cx="2071577" cy="848059"/>
            <a:chOff x="6805729" y="3745985"/>
            <a:chExt cx="2071577" cy="848059"/>
          </a:xfrm>
        </p:grpSpPr>
        <p:sp>
          <p:nvSpPr>
            <p:cNvPr id="8" name="Объект 2"/>
            <p:cNvSpPr txBox="1">
              <a:spLocks/>
            </p:cNvSpPr>
            <p:nvPr/>
          </p:nvSpPr>
          <p:spPr>
            <a:xfrm>
              <a:off x="6805729" y="4008476"/>
              <a:ext cx="2071577" cy="5855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разработка и внедрение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информационных систем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в сфере логистики</a:t>
              </a:r>
              <a:endParaRPr lang="ru-RU" dirty="0"/>
            </a:p>
          </p:txBody>
        </p:sp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6805729" y="3745985"/>
              <a:ext cx="1583359" cy="380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00B7CD"/>
                  </a:solidFill>
                </a:rPr>
                <a:t>ЧТО ДЕЛАЕМ</a:t>
              </a:r>
              <a:endParaRPr lang="ru-RU" sz="1800" b="1" dirty="0">
                <a:solidFill>
                  <a:srgbClr val="00B7CD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425859" y="5175173"/>
            <a:ext cx="1827909" cy="1092382"/>
            <a:chOff x="5516744" y="5170195"/>
            <a:chExt cx="1827909" cy="1092382"/>
          </a:xfrm>
        </p:grpSpPr>
        <p:sp>
          <p:nvSpPr>
            <p:cNvPr id="9" name="Объект 2"/>
            <p:cNvSpPr txBox="1">
              <a:spLocks/>
            </p:cNvSpPr>
            <p:nvPr/>
          </p:nvSpPr>
          <p:spPr>
            <a:xfrm>
              <a:off x="5516744" y="5433239"/>
              <a:ext cx="1827909" cy="829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b="1" dirty="0" smtClean="0"/>
                <a:t>5</a:t>
              </a:r>
              <a:r>
                <a:rPr lang="ru-RU" dirty="0" smtClean="0"/>
                <a:t> программных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продуктов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для автоматизации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логистических компаний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и производств</a:t>
              </a:r>
              <a:endParaRPr lang="ru-RU" dirty="0"/>
            </a:p>
          </p:txBody>
        </p:sp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5516744" y="5170195"/>
              <a:ext cx="1702763" cy="4120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009EDB"/>
                  </a:solidFill>
                </a:rPr>
                <a:t>РАЗРАБОТАЛИ</a:t>
              </a:r>
              <a:endParaRPr lang="ru-RU" sz="1800" b="1" dirty="0">
                <a:solidFill>
                  <a:srgbClr val="009EDB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28364" y="3881992"/>
            <a:ext cx="1912089" cy="1459985"/>
            <a:chOff x="3628364" y="3920092"/>
            <a:chExt cx="1912089" cy="1459985"/>
          </a:xfrm>
        </p:grpSpPr>
        <p:sp>
          <p:nvSpPr>
            <p:cNvPr id="10" name="Объект 2"/>
            <p:cNvSpPr txBox="1">
              <a:spLocks/>
            </p:cNvSpPr>
            <p:nvPr/>
          </p:nvSpPr>
          <p:spPr>
            <a:xfrm>
              <a:off x="3628364" y="4195323"/>
              <a:ext cx="1912089" cy="7974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эффективность и скорость выполнения операций, качество услуг,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экономическая отдача</a:t>
              </a:r>
              <a:endParaRPr lang="ru-RU" dirty="0"/>
            </a:p>
          </p:txBody>
        </p:sp>
        <p:sp>
          <p:nvSpPr>
            <p:cNvPr id="11" name="Объект 2"/>
            <p:cNvSpPr txBox="1">
              <a:spLocks/>
            </p:cNvSpPr>
            <p:nvPr/>
          </p:nvSpPr>
          <p:spPr>
            <a:xfrm>
              <a:off x="3990315" y="4928972"/>
              <a:ext cx="1188185" cy="4511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издержки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предприятия</a:t>
              </a:r>
              <a:endParaRPr lang="ru-RU" dirty="0"/>
            </a:p>
          </p:txBody>
        </p: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3628364" y="3920092"/>
              <a:ext cx="904214" cy="4120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71BF44"/>
                  </a:solidFill>
                </a:rPr>
                <a:t>ЦЕЛЬ</a:t>
              </a:r>
              <a:endParaRPr lang="ru-RU" sz="1800" b="1" dirty="0">
                <a:solidFill>
                  <a:srgbClr val="71BF44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976130" y="1948975"/>
            <a:ext cx="2213345" cy="1158394"/>
            <a:chOff x="3976130" y="1948975"/>
            <a:chExt cx="2213345" cy="1158394"/>
          </a:xfrm>
        </p:grpSpPr>
        <p:sp>
          <p:nvSpPr>
            <p:cNvPr id="12" name="Объект 2"/>
            <p:cNvSpPr txBox="1">
              <a:spLocks/>
            </p:cNvSpPr>
            <p:nvPr/>
          </p:nvSpPr>
          <p:spPr>
            <a:xfrm>
              <a:off x="3976130" y="1948975"/>
              <a:ext cx="2213345" cy="4120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FFC10D"/>
                  </a:solidFill>
                </a:rPr>
                <a:t>ПРЕИМУЩЕСТВА</a:t>
              </a:r>
              <a:endParaRPr lang="ru-RU" sz="1800" b="1" dirty="0">
                <a:solidFill>
                  <a:srgbClr val="FFC10D"/>
                </a:solidFill>
              </a:endParaRPr>
            </a:p>
          </p:txBody>
        </p:sp>
        <p:sp>
          <p:nvSpPr>
            <p:cNvPr id="21" name="Объект 2"/>
            <p:cNvSpPr txBox="1">
              <a:spLocks/>
            </p:cNvSpPr>
            <p:nvPr/>
          </p:nvSpPr>
          <p:spPr>
            <a:xfrm>
              <a:off x="3976130" y="2192969"/>
              <a:ext cx="2213345" cy="914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открытый программный код,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передача прав Заказчику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на внесение изменений,</a:t>
              </a:r>
            </a:p>
            <a:p>
              <a:pPr>
                <a:spcBef>
                  <a:spcPts val="0"/>
                </a:spcBef>
              </a:pPr>
              <a:r>
                <a:rPr lang="ru-RU" dirty="0"/>
                <a:t>р</a:t>
              </a:r>
              <a:r>
                <a:rPr lang="ru-RU" dirty="0" smtClean="0"/>
                <a:t>аспространенность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платформы</a:t>
              </a:r>
              <a:endParaRPr lang="ru-RU" dirty="0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25" y="3593502"/>
            <a:ext cx="1651157" cy="3821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70" y="2303302"/>
            <a:ext cx="57912" cy="4724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1" y="4992765"/>
            <a:ext cx="234696" cy="4724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07" y="5607115"/>
            <a:ext cx="295657" cy="4815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64" y="3277940"/>
            <a:ext cx="228600" cy="4724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34" y="1159948"/>
            <a:ext cx="316993" cy="4754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3" y="1397692"/>
            <a:ext cx="441961" cy="49072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82" y="3296228"/>
            <a:ext cx="542545" cy="4541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7" y="4614012"/>
            <a:ext cx="716281" cy="4572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18" y="3615138"/>
            <a:ext cx="356617" cy="4267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53" y="1467296"/>
            <a:ext cx="393193" cy="454153"/>
          </a:xfrm>
          <a:prstGeom prst="rect">
            <a:avLst/>
          </a:prstGeom>
        </p:spPr>
      </p:pic>
      <p:cxnSp>
        <p:nvCxnSpPr>
          <p:cNvPr id="36" name="Прямая со стрелкой 35"/>
          <p:cNvCxnSpPr/>
          <p:nvPr/>
        </p:nvCxnSpPr>
        <p:spPr>
          <a:xfrm flipV="1">
            <a:off x="3628364" y="4157223"/>
            <a:ext cx="0" cy="41488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031344" y="4952958"/>
            <a:ext cx="0" cy="42650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бъект 2"/>
          <p:cNvSpPr txBox="1">
            <a:spLocks/>
          </p:cNvSpPr>
          <p:nvPr/>
        </p:nvSpPr>
        <p:spPr>
          <a:xfrm>
            <a:off x="286820" y="1191686"/>
            <a:ext cx="2213345" cy="412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FF0000"/>
                </a:solidFill>
              </a:rPr>
              <a:t>НАМ ДОВЕРЯЮТ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2" y="2276901"/>
            <a:ext cx="1188000" cy="16371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2" y="1682467"/>
            <a:ext cx="1188000" cy="26725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2" y="2767802"/>
            <a:ext cx="1188000" cy="27073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2" y="3365721"/>
            <a:ext cx="1188000" cy="308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70" y="6421583"/>
            <a:ext cx="1224000" cy="1979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70" y="1191686"/>
            <a:ext cx="1188000" cy="34273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70" y="4926434"/>
            <a:ext cx="1188000" cy="371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570" y="4263804"/>
            <a:ext cx="591000" cy="36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70" y="3630562"/>
            <a:ext cx="720000" cy="33061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70" y="2468514"/>
            <a:ext cx="1476000" cy="22198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2" y="6110818"/>
            <a:ext cx="576000" cy="52959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70" y="5600314"/>
            <a:ext cx="684000" cy="51863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2" y="5489648"/>
            <a:ext cx="1080000" cy="29398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70" y="1837049"/>
            <a:ext cx="648000" cy="32883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070" y="2993132"/>
            <a:ext cx="1116000" cy="3348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7" y="4001328"/>
            <a:ext cx="603411" cy="41635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2" y="4744865"/>
            <a:ext cx="918720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</a:t>
            </a:r>
            <a:r>
              <a:rPr lang="en-US" dirty="0" err="1" smtClean="0"/>
              <a:t>DATACore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4" y="915697"/>
            <a:ext cx="6044196" cy="786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4" y="1746153"/>
            <a:ext cx="6044196" cy="786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4" y="2576609"/>
            <a:ext cx="6044196" cy="786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69" y="3407065"/>
            <a:ext cx="6044196" cy="786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4" y="4237521"/>
            <a:ext cx="6044196" cy="786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4" y="5067977"/>
            <a:ext cx="6044196" cy="786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69" y="5898435"/>
            <a:ext cx="6044196" cy="78638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157274" y="1171049"/>
            <a:ext cx="2213345" cy="3227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F5821F"/>
                </a:solidFill>
              </a:rPr>
              <a:t>ОТКРЫТОСТЬ</a:t>
            </a:r>
            <a:endParaRPr lang="ru-RU" sz="1800" b="1" dirty="0">
              <a:solidFill>
                <a:srgbClr val="F5821F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294017" y="1156282"/>
            <a:ext cx="2213345" cy="344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Открытый программный код</a:t>
            </a:r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157274" y="2002623"/>
            <a:ext cx="2213345" cy="3227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C756A1"/>
                </a:solidFill>
              </a:rPr>
              <a:t>ПРАВА</a:t>
            </a:r>
            <a:endParaRPr lang="ru-RU" sz="1800" b="1" dirty="0">
              <a:solidFill>
                <a:srgbClr val="C756A1"/>
              </a:solidFill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063492" y="2824258"/>
            <a:ext cx="3307127" cy="32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A575B2"/>
                </a:solidFill>
              </a:rPr>
              <a:t>РАСПРОСТРАННЁННОСТЬ</a:t>
            </a:r>
            <a:endParaRPr lang="ru-RU" sz="1800" b="1" dirty="0">
              <a:solidFill>
                <a:srgbClr val="A575B2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063492" y="3655832"/>
            <a:ext cx="3307127" cy="32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009EDB"/>
                </a:solidFill>
              </a:rPr>
              <a:t>НЕЗАВИСИМОСТЬ</a:t>
            </a:r>
            <a:endParaRPr lang="ru-RU" sz="1800" b="1" dirty="0">
              <a:solidFill>
                <a:srgbClr val="009EDB"/>
              </a:solidFill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063492" y="4487406"/>
            <a:ext cx="3307127" cy="32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00B7CD"/>
                </a:solidFill>
              </a:rPr>
              <a:t>БЮДЖЕТНОСТЬ</a:t>
            </a:r>
            <a:endParaRPr lang="ru-RU" sz="1800" b="1" dirty="0">
              <a:solidFill>
                <a:srgbClr val="00B7CD"/>
              </a:solidFill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063492" y="5309041"/>
            <a:ext cx="3307127" cy="32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71BF44"/>
                </a:solidFill>
              </a:rPr>
              <a:t>ИНТЕГРАЦИЯ</a:t>
            </a:r>
            <a:endParaRPr lang="ru-RU" sz="1800" b="1" dirty="0">
              <a:solidFill>
                <a:srgbClr val="71BF44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1063492" y="6160494"/>
            <a:ext cx="3307127" cy="32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FFC10D"/>
                </a:solidFill>
              </a:rPr>
              <a:t>СОВЕРШЕНСТВОВАНИЕ</a:t>
            </a:r>
            <a:endParaRPr lang="ru-RU" sz="1800" b="1" dirty="0">
              <a:solidFill>
                <a:srgbClr val="FFC10D"/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294017" y="2016014"/>
            <a:ext cx="3581632" cy="269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Передача прав Заказчику на внесение изменений</a:t>
            </a:r>
            <a:endParaRPr lang="ru-RU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5294016" y="2761450"/>
            <a:ext cx="4088527" cy="409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Популярность платформы, языка программирования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большое наличие специалистов на рынке</a:t>
            </a:r>
            <a:endParaRPr lang="ru-RU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5294016" y="3585361"/>
            <a:ext cx="4088527" cy="24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Независимость Заказчика от Разработчика при необходимости доработки системы и сопровождения</a:t>
            </a:r>
            <a:endParaRPr lang="ru-RU" dirty="0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5307709" y="4444688"/>
            <a:ext cx="4088527" cy="240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Бюджетная стоимость сопровождение, быстрое выполнение доработок </a:t>
            </a:r>
            <a:endParaRPr lang="ru-RU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294016" y="5265972"/>
            <a:ext cx="3700902" cy="399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Полноценная двусторонняя интеграция с любыми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информационными системами Заказчика</a:t>
            </a:r>
            <a:endParaRPr lang="ru-RU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5307709" y="6058332"/>
            <a:ext cx="3700902" cy="31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Постоянное совершенствование продукта</a:t>
            </a:r>
            <a:r>
              <a:rPr lang="en-US" dirty="0" smtClean="0"/>
              <a:t>,</a:t>
            </a:r>
            <a:r>
              <a:rPr lang="ru-RU" dirty="0" smtClean="0"/>
              <a:t> расширение функционала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69" y="1020341"/>
            <a:ext cx="545593" cy="53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53" y="1886745"/>
            <a:ext cx="496825" cy="4968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53" y="2815652"/>
            <a:ext cx="649225" cy="3291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73" y="3585361"/>
            <a:ext cx="557785" cy="4968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73" y="4386115"/>
            <a:ext cx="405385" cy="4693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69" y="5241827"/>
            <a:ext cx="545593" cy="4572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57" y="6037120"/>
            <a:ext cx="509017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 ФУНКЦИОНАЛЕ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675883" y="1363644"/>
            <a:ext cx="4840234" cy="4846330"/>
            <a:chOff x="3675883" y="1363644"/>
            <a:chExt cx="4840234" cy="484633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883" y="1363644"/>
              <a:ext cx="4840234" cy="484633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475" y="2420340"/>
              <a:ext cx="39624" cy="17678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322" y="3232809"/>
              <a:ext cx="88392" cy="17678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245" y="4269512"/>
              <a:ext cx="115824" cy="17678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083" y="4994156"/>
              <a:ext cx="88392" cy="17678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644" y="4994156"/>
              <a:ext cx="115824" cy="17678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892" y="4269512"/>
              <a:ext cx="115824" cy="17678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439" y="3232809"/>
              <a:ext cx="88392" cy="17678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64" y="2405100"/>
              <a:ext cx="100584" cy="192024"/>
            </a:xfrm>
            <a:prstGeom prst="rect">
              <a:avLst/>
            </a:prstGeom>
          </p:spPr>
        </p:pic>
      </p:grpSp>
      <p:sp>
        <p:nvSpPr>
          <p:cNvPr id="13" name="Объект 2"/>
          <p:cNvSpPr txBox="1">
            <a:spLocks/>
          </p:cNvSpPr>
          <p:nvPr/>
        </p:nvSpPr>
        <p:spPr>
          <a:xfrm>
            <a:off x="6450297" y="1363644"/>
            <a:ext cx="3844077" cy="883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У</a:t>
            </a:r>
            <a:r>
              <a:rPr lang="ru-RU" dirty="0" smtClean="0"/>
              <a:t>правление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процессными изменениями -  при смене данных автоматически пересчитывается вся транспортная схема</a:t>
            </a:r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494721" y="1358604"/>
            <a:ext cx="3467039" cy="667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 smtClean="0"/>
              <a:t>Планирование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прогнозирование размера предварительных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оплат поставщикам</a:t>
            </a:r>
            <a:r>
              <a:rPr lang="en-US" dirty="0" smtClean="0"/>
              <a:t>,</a:t>
            </a:r>
            <a:r>
              <a:rPr lang="ru-RU" dirty="0" smtClean="0"/>
              <a:t> автоматическая проверка их счетов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8016450" y="2595600"/>
            <a:ext cx="3050988" cy="788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Возможность оперативного выставления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клиенту дополнительных расходов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до окончания перевозки – сохранение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плановой маржинальной прибыли</a:t>
            </a:r>
            <a:endParaRPr lang="ru-RU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7946647" y="4285253"/>
            <a:ext cx="3189701" cy="1097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Корректный расчёт маржинальной прибыли –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страховка от неучтённых издержек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компании, учёт регламентных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не регламентных платежей, типов НДС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расчётных валют </a:t>
            </a:r>
            <a:endParaRPr lang="ru-RU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216636" y="5716488"/>
            <a:ext cx="3792263" cy="67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 smtClean="0"/>
              <a:t>Автоматическая передача ответственности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от подразделения подразделению по мере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выполнения транспортной схемы перевозки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1243222" y="2688724"/>
            <a:ext cx="3111948" cy="601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 smtClean="0"/>
              <a:t>Оперативный прогноз наличия/недостатка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парка на произвольную дату – наглядное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отображение дисбаланса на карте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194364" y="4285253"/>
            <a:ext cx="3111948" cy="885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ts val="0"/>
              </a:spcBef>
            </a:pPr>
            <a:r>
              <a:rPr lang="ru-RU" dirty="0"/>
              <a:t>Инструменты планирования сборных перевозок с использованием складов консолидации и в режиме последовательного подбора груза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2246243" y="5716489"/>
            <a:ext cx="3715517" cy="753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 smtClean="0"/>
              <a:t>Своевременное получение информации о ресурсном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ограничении – возможность внести необходимые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корректировки в транспортную схему и не допустить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срыва перевозки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00" y="1363644"/>
            <a:ext cx="621793" cy="5212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11" y="2646660"/>
            <a:ext cx="457201" cy="4998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502" y="4601034"/>
            <a:ext cx="341377" cy="4663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199" y="5707756"/>
            <a:ext cx="393193" cy="5974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18" y="5764402"/>
            <a:ext cx="573025" cy="5730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5" y="4285253"/>
            <a:ext cx="493777" cy="39319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0" y="2597124"/>
            <a:ext cx="405385" cy="4175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4" y="1358604"/>
            <a:ext cx="521209" cy="502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1179" y="3432866"/>
            <a:ext cx="214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87878"/>
                </a:solidFill>
              </a:rPr>
              <a:t>ЗАДАЧИ</a:t>
            </a:r>
            <a:endParaRPr lang="ru-RU" sz="4000" b="1" dirty="0">
              <a:solidFill>
                <a:srgbClr val="7878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АРХИТЕКТУРА </a:t>
            </a:r>
            <a:r>
              <a:rPr lang="en-US" dirty="0" err="1" smtClean="0"/>
              <a:t>DATACore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79" y="1057179"/>
            <a:ext cx="5768841" cy="5611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50" y="2731073"/>
            <a:ext cx="164698" cy="356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60" y="3526736"/>
            <a:ext cx="204310" cy="346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41" y="4943971"/>
            <a:ext cx="381516" cy="170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85" y="4894979"/>
            <a:ext cx="337736" cy="268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52" y="3563777"/>
            <a:ext cx="233497" cy="318973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858617" y="1221185"/>
            <a:ext cx="3467039" cy="837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 smtClean="0"/>
              <a:t>прогнозирует нагрузку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внутренние подразделения и внешних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поставщиков с учетом текущих ресурсов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запланированных операций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98207" y="2852579"/>
            <a:ext cx="2721084" cy="965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 smtClean="0"/>
              <a:t>Автоматическая котировка 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всей схемы</a:t>
            </a:r>
            <a:br>
              <a:rPr lang="ru-RU" dirty="0" smtClean="0"/>
            </a:br>
            <a:r>
              <a:rPr lang="ru-RU" dirty="0" smtClean="0"/>
              <a:t>перевозки</a:t>
            </a:r>
            <a:r>
              <a:rPr lang="en-US" dirty="0" smtClean="0"/>
              <a:t>,</a:t>
            </a:r>
            <a:r>
              <a:rPr lang="ru-RU" dirty="0" smtClean="0"/>
              <a:t> оптимальный подбор поставщика по заданным условиям     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707923" y="5662451"/>
            <a:ext cx="3136924" cy="965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300" dirty="0" smtClean="0"/>
              <a:t>Планирование сборных</a:t>
            </a:r>
            <a:br>
              <a:rPr lang="ru-RU" sz="1300" dirty="0" smtClean="0"/>
            </a:br>
            <a:r>
              <a:rPr lang="ru-RU" sz="1300" dirty="0" smtClean="0"/>
              <a:t>перевозок с использованием</a:t>
            </a:r>
          </a:p>
          <a:p>
            <a:pPr algn="r">
              <a:spcBef>
                <a:spcPts val="0"/>
              </a:spcBef>
            </a:pPr>
            <a:r>
              <a:rPr lang="ru-RU" sz="1300" dirty="0" smtClean="0"/>
              <a:t>складов консолидации </a:t>
            </a:r>
            <a:r>
              <a:rPr lang="ru-RU" sz="1300" dirty="0"/>
              <a:t>и в режиме </a:t>
            </a:r>
            <a:r>
              <a:rPr lang="ru-RU" sz="1300" dirty="0" smtClean="0"/>
              <a:t>последовательного </a:t>
            </a:r>
            <a:r>
              <a:rPr lang="ru-RU" sz="1300" dirty="0"/>
              <a:t>подбора груза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 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358808" y="5605718"/>
            <a:ext cx="2332382" cy="83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Обмен данными документов регламентного учёта и взаиморасчётов между </a:t>
            </a:r>
            <a:r>
              <a:rPr lang="ru-RU" dirty="0" err="1" smtClean="0"/>
              <a:t>DATACore</a:t>
            </a:r>
            <a:r>
              <a:rPr lang="ru-RU" dirty="0" smtClean="0"/>
              <a:t> и 1С: Бухгалтерия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9134181" y="2815239"/>
            <a:ext cx="2708774" cy="884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Отображает местоположение</a:t>
            </a:r>
            <a:br>
              <a:rPr lang="ru-RU" dirty="0" smtClean="0"/>
            </a:br>
            <a:r>
              <a:rPr lang="ru-RU" dirty="0" smtClean="0"/>
              <a:t>транспорта и грузов на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карте</a:t>
            </a:r>
            <a:r>
              <a:rPr lang="en-US" dirty="0" smtClean="0"/>
              <a:t>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прогнозирует их доступность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396785" y="3818003"/>
            <a:ext cx="1431114" cy="598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dirty="0" smtClean="0"/>
              <a:t>ТРАНСПОРТНАЯ</a:t>
            </a:r>
            <a:br>
              <a:rPr lang="ru-RU" b="1" dirty="0" smtClean="0"/>
            </a:br>
            <a:r>
              <a:rPr lang="ru-RU" b="1" dirty="0" smtClean="0"/>
              <a:t>СХЕМА – ЯДРО</a:t>
            </a:r>
            <a:br>
              <a:rPr lang="ru-RU" b="1" dirty="0" smtClean="0"/>
            </a:br>
            <a:r>
              <a:rPr lang="en-US" b="1" dirty="0" err="1" smtClean="0"/>
              <a:t>DATACore</a:t>
            </a:r>
            <a:endParaRPr lang="ru-RU" b="1" dirty="0" smtClean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325656" y="1464078"/>
            <a:ext cx="1530789" cy="715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МОДУЛЬ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РАБОТЫ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 ОГРАНИЧЕНИЯМИ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7513197" y="3190460"/>
            <a:ext cx="1530789" cy="4031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МОДУЛЬ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ГЕОСЕРВИСА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688334" y="5662451"/>
            <a:ext cx="1530789" cy="64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МОДУЛЬ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ИНТЕГРАЦИИ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 1С:БУХГАЛТЕРИЯ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3934837" y="5602865"/>
            <a:ext cx="1530789" cy="837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МОДУЛЬ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РАБОТЫ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СО СБОРНЫМИ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ГРУЗАМИ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159584" y="3118081"/>
            <a:ext cx="1530789" cy="619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МОДУЛЬ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АВТОМАТИЧЕСКОЙ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ТАРИФИКАЦИИ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4666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ПРОГРАММНЫЕ ИНТЕРФЕЙСЫ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70" y="1190440"/>
            <a:ext cx="3578359" cy="2310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70" y="3765588"/>
            <a:ext cx="3578359" cy="2310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09" y="1210252"/>
            <a:ext cx="3986792" cy="4581153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6420248"/>
            <a:ext cx="12192000" cy="32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dirty="0" smtClean="0"/>
              <a:t>ПОНЯТНЫЙ ПОЛЬЗОВАТЕЛЬСКИЙ ПРОГРАММНЫЙ ИНТЕРФЕЙС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859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21" y="5282105"/>
            <a:ext cx="2435357" cy="110642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21" y="3821994"/>
            <a:ext cx="2435357" cy="11064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21" y="2353862"/>
            <a:ext cx="2435357" cy="11064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21" y="871940"/>
            <a:ext cx="2435357" cy="110642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11" y="5287596"/>
            <a:ext cx="2435357" cy="11064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11" y="3814244"/>
            <a:ext cx="2435357" cy="11064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11" y="2353688"/>
            <a:ext cx="2435357" cy="11064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11" y="872044"/>
            <a:ext cx="2435357" cy="1106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ВОЗМОЖНОСТИ ПРОГРАММЫ</a:t>
            </a:r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8860561" y="874253"/>
            <a:ext cx="2199791" cy="670401"/>
            <a:chOff x="8860561" y="1088269"/>
            <a:chExt cx="2199791" cy="670401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561" y="1581886"/>
              <a:ext cx="115824" cy="176784"/>
            </a:xfrm>
            <a:prstGeom prst="rect">
              <a:avLst/>
            </a:prstGeom>
          </p:spPr>
        </p:pic>
        <p:sp>
          <p:nvSpPr>
            <p:cNvPr id="42" name="Объект 2"/>
            <p:cNvSpPr txBox="1">
              <a:spLocks/>
            </p:cNvSpPr>
            <p:nvPr/>
          </p:nvSpPr>
          <p:spPr>
            <a:xfrm>
              <a:off x="9281155" y="1088269"/>
              <a:ext cx="1779197" cy="3547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800" dirty="0" smtClean="0"/>
                <a:t>ТОЧНЫЙ РАСЧЁТ СУММЫ АВАНСА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ПРЕДОПЛАТНЫМ ПОСТАВЩИКАМ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8852641" y="2339889"/>
            <a:ext cx="2221301" cy="666369"/>
            <a:chOff x="8852641" y="2479324"/>
            <a:chExt cx="2221301" cy="666369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641" y="2968909"/>
              <a:ext cx="115824" cy="176784"/>
            </a:xfrm>
            <a:prstGeom prst="rect">
              <a:avLst/>
            </a:prstGeom>
          </p:spPr>
        </p:pic>
        <p:sp>
          <p:nvSpPr>
            <p:cNvPr id="43" name="Объект 2"/>
            <p:cNvSpPr txBox="1">
              <a:spLocks/>
            </p:cNvSpPr>
            <p:nvPr/>
          </p:nvSpPr>
          <p:spPr>
            <a:xfrm>
              <a:off x="9281155" y="2479324"/>
              <a:ext cx="1792787" cy="4895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800" dirty="0" smtClean="0"/>
                <a:t>АВТОМАТИЧЕСКОЕ ФОРМИРОВАНИЕ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И ОБНОВЛЕНИЕ КАЛЕНДАРНЫХ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ПЛАНОВ ПОДРАЗДЕЛЕНИЙ</a:t>
              </a: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8865188" y="3814246"/>
            <a:ext cx="2195164" cy="685327"/>
            <a:chOff x="8865188" y="3880107"/>
            <a:chExt cx="2195164" cy="685327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188" y="4388650"/>
              <a:ext cx="88392" cy="176784"/>
            </a:xfrm>
            <a:prstGeom prst="rect">
              <a:avLst/>
            </a:prstGeom>
          </p:spPr>
        </p:pic>
        <p:sp>
          <p:nvSpPr>
            <p:cNvPr id="44" name="Объект 2"/>
            <p:cNvSpPr txBox="1">
              <a:spLocks/>
            </p:cNvSpPr>
            <p:nvPr/>
          </p:nvSpPr>
          <p:spPr>
            <a:xfrm>
              <a:off x="9281155" y="3880107"/>
              <a:ext cx="1779197" cy="3611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800" dirty="0" smtClean="0"/>
                <a:t>ПРОГНОЗИРОВАНИЕ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РЕСУРСНЫХ ОГРАНИЧЕНИЙ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8860561" y="5290617"/>
            <a:ext cx="2199791" cy="663232"/>
            <a:chOff x="8860561" y="5290617"/>
            <a:chExt cx="2199791" cy="663232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561" y="5761825"/>
              <a:ext cx="100584" cy="192024"/>
            </a:xfrm>
            <a:prstGeom prst="rect">
              <a:avLst/>
            </a:prstGeom>
          </p:spPr>
        </p:pic>
        <p:sp>
          <p:nvSpPr>
            <p:cNvPr id="45" name="Объект 2"/>
            <p:cNvSpPr txBox="1">
              <a:spLocks/>
            </p:cNvSpPr>
            <p:nvPr/>
          </p:nvSpPr>
          <p:spPr>
            <a:xfrm>
              <a:off x="9281155" y="5290617"/>
              <a:ext cx="1779197" cy="481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800" dirty="0" smtClean="0"/>
                <a:t>АВТОМАТИЧЕСКАЯ СВЕРКА СЧЕТОВ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ПОСТАВЩИКОВ С ФАКТИЧЕСКИМИ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ПОКАЗАТЕЛЯМИ ОПЕРАЦИЙ</a:t>
              </a: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1226317" y="2339889"/>
            <a:ext cx="2135999" cy="666369"/>
            <a:chOff x="1187742" y="2479324"/>
            <a:chExt cx="2135999" cy="66636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349" y="2968909"/>
              <a:ext cx="88392" cy="176784"/>
            </a:xfrm>
            <a:prstGeom prst="rect">
              <a:avLst/>
            </a:prstGeom>
          </p:spPr>
        </p:pic>
        <p:sp>
          <p:nvSpPr>
            <p:cNvPr id="47" name="Объект 2"/>
            <p:cNvSpPr txBox="1">
              <a:spLocks/>
            </p:cNvSpPr>
            <p:nvPr/>
          </p:nvSpPr>
          <p:spPr>
            <a:xfrm>
              <a:off x="1187742" y="2479324"/>
              <a:ext cx="1792787" cy="4895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800" dirty="0" smtClean="0"/>
                <a:t>АВТОМАТИЧЕСКАЯ ПЕРЕДАЧА</a:t>
              </a:r>
              <a:r>
                <a:rPr lang="en-US" sz="800" dirty="0" smtClean="0"/>
                <a:t/>
              </a:r>
              <a:br>
                <a:rPr lang="en-US" sz="800" dirty="0" smtClean="0"/>
              </a:br>
              <a:r>
                <a:rPr lang="ru-RU" sz="800" dirty="0" smtClean="0"/>
                <a:t>ЭСТАФЕТЫ МЕЖДУ ПОДРАЗДЕЛЕНИЯМИ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201332" y="3814246"/>
            <a:ext cx="2180321" cy="661727"/>
            <a:chOff x="1201332" y="3880107"/>
            <a:chExt cx="2180321" cy="661727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829" y="4365050"/>
              <a:ext cx="115824" cy="176784"/>
            </a:xfrm>
            <a:prstGeom prst="rect">
              <a:avLst/>
            </a:prstGeom>
          </p:spPr>
        </p:pic>
        <p:sp>
          <p:nvSpPr>
            <p:cNvPr id="48" name="Объект 2"/>
            <p:cNvSpPr txBox="1">
              <a:spLocks/>
            </p:cNvSpPr>
            <p:nvPr/>
          </p:nvSpPr>
          <p:spPr>
            <a:xfrm>
              <a:off x="1201332" y="3880107"/>
              <a:ext cx="1779197" cy="3611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800" dirty="0" smtClean="0"/>
                <a:t>ПЕРЕСЧЁТ И КОРРЕКТИРОВКА</a:t>
              </a:r>
              <a:endParaRPr lang="en-US" sz="800" dirty="0" smtClean="0"/>
            </a:p>
            <a:p>
              <a:pPr algn="r">
                <a:spcBef>
                  <a:spcPts val="0"/>
                </a:spcBef>
              </a:pPr>
              <a:r>
                <a:rPr lang="ru-RU" sz="800" dirty="0" smtClean="0"/>
                <a:t>ПЛАНОВ</a:t>
              </a: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1252586" y="874253"/>
            <a:ext cx="2098025" cy="670401"/>
            <a:chOff x="1201332" y="1088269"/>
            <a:chExt cx="2098025" cy="670401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733" y="1581886"/>
              <a:ext cx="39624" cy="176784"/>
            </a:xfrm>
            <a:prstGeom prst="rect">
              <a:avLst/>
            </a:prstGeom>
          </p:spPr>
        </p:pic>
        <p:sp>
          <p:nvSpPr>
            <p:cNvPr id="46" name="Объект 2"/>
            <p:cNvSpPr txBox="1">
              <a:spLocks/>
            </p:cNvSpPr>
            <p:nvPr/>
          </p:nvSpPr>
          <p:spPr>
            <a:xfrm>
              <a:off x="1201332" y="1088269"/>
              <a:ext cx="1779197" cy="3547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800" dirty="0" smtClean="0"/>
                <a:t>ПЛАН-ФАКТНЫЙ АНАЛИЗ</a:t>
              </a: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1130736" y="5290617"/>
            <a:ext cx="2257013" cy="658040"/>
            <a:chOff x="1130736" y="5290617"/>
            <a:chExt cx="2257013" cy="65804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357" y="5771873"/>
              <a:ext cx="88392" cy="176784"/>
            </a:xfrm>
            <a:prstGeom prst="rect">
              <a:avLst/>
            </a:prstGeom>
          </p:spPr>
        </p:pic>
        <p:sp>
          <p:nvSpPr>
            <p:cNvPr id="49" name="Объект 2"/>
            <p:cNvSpPr txBox="1">
              <a:spLocks/>
            </p:cNvSpPr>
            <p:nvPr/>
          </p:nvSpPr>
          <p:spPr>
            <a:xfrm>
              <a:off x="1130736" y="5290617"/>
              <a:ext cx="1849793" cy="481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800" dirty="0" smtClean="0"/>
                <a:t>ИНФОРМАЦИЯ О ДОПОЛНИТЕЛЬНЫХ</a:t>
              </a:r>
              <a:r>
                <a:rPr lang="en-US" sz="800" dirty="0" smtClean="0"/>
                <a:t> </a:t>
              </a:r>
              <a:r>
                <a:rPr lang="ru-RU" sz="800" dirty="0" smtClean="0"/>
                <a:t>ЗАТРАТАХ ДО ЗАВЕРШЕНИЯ ВСЕЙ</a:t>
              </a:r>
              <a:r>
                <a:rPr lang="en-US" sz="800" dirty="0" smtClean="0"/>
                <a:t> </a:t>
              </a:r>
              <a:r>
                <a:rPr lang="ru-RU" sz="800" dirty="0" smtClean="0"/>
                <a:t>ПЕРЕВОЗКИ</a:t>
              </a:r>
            </a:p>
          </p:txBody>
        </p:sp>
      </p:grpSp>
      <p:sp>
        <p:nvSpPr>
          <p:cNvPr id="50" name="Объект 2"/>
          <p:cNvSpPr txBox="1">
            <a:spLocks/>
          </p:cNvSpPr>
          <p:nvPr/>
        </p:nvSpPr>
        <p:spPr>
          <a:xfrm>
            <a:off x="7986953" y="2002691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/>
              <a:t>о</a:t>
            </a:r>
            <a:r>
              <a:rPr lang="ru-RU" sz="1100" dirty="0" smtClean="0"/>
              <a:t>тсутствие замораживания лишних средств на счетах поставщиков</a:t>
            </a:r>
            <a:r>
              <a:rPr lang="en-US" sz="1100" dirty="0" smtClean="0"/>
              <a:t/>
            </a:r>
            <a:br>
              <a:rPr lang="en-US" sz="1100" dirty="0" smtClean="0"/>
            </a:br>
            <a:endParaRPr lang="ru-RU" sz="1100" dirty="0" smtClean="0"/>
          </a:p>
        </p:txBody>
      </p:sp>
      <p:sp>
        <p:nvSpPr>
          <p:cNvPr id="60" name="Объект 2"/>
          <p:cNvSpPr txBox="1">
            <a:spLocks/>
          </p:cNvSpPr>
          <p:nvPr/>
        </p:nvSpPr>
        <p:spPr>
          <a:xfrm>
            <a:off x="7980910" y="3483056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 smtClean="0"/>
              <a:t>чёткая координация действий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подразделений</a:t>
            </a: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7979347" y="4890993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/>
              <a:t>к</a:t>
            </a:r>
            <a:r>
              <a:rPr lang="ru-RU" sz="1100" dirty="0" smtClean="0"/>
              <a:t>онтроль перегрузки</a:t>
            </a:r>
            <a:r>
              <a:rPr lang="en-US" sz="1100" dirty="0" smtClean="0"/>
              <a:t>, </a:t>
            </a:r>
            <a:r>
              <a:rPr lang="ru-RU" sz="1100" dirty="0" smtClean="0"/>
              <a:t>перераспределение ресурсов</a:t>
            </a: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7979346" y="6379494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 smtClean="0"/>
              <a:t>экономия времени на проверку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счетов финансовой службой компании экспедитора</a:t>
            </a: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480883" y="1978366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 smtClean="0"/>
              <a:t>своевременное выявление отклонений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и нивелирование их </a:t>
            </a:r>
          </a:p>
        </p:txBody>
      </p:sp>
      <p:sp>
        <p:nvSpPr>
          <p:cNvPr id="64" name="Объект 2"/>
          <p:cNvSpPr txBox="1">
            <a:spLocks/>
          </p:cNvSpPr>
          <p:nvPr/>
        </p:nvSpPr>
        <p:spPr>
          <a:xfrm>
            <a:off x="480882" y="3411348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 smtClean="0"/>
              <a:t>контроль порядка выполнения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всего заказа</a:t>
            </a:r>
          </a:p>
        </p:txBody>
      </p:sp>
      <p:sp>
        <p:nvSpPr>
          <p:cNvPr id="65" name="Объект 2"/>
          <p:cNvSpPr txBox="1">
            <a:spLocks/>
          </p:cNvSpPr>
          <p:nvPr/>
        </p:nvSpPr>
        <p:spPr>
          <a:xfrm>
            <a:off x="480884" y="4890993"/>
            <a:ext cx="3738291" cy="47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 smtClean="0"/>
              <a:t>по мере внесения фактических данных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в транспортную схему</a:t>
            </a:r>
          </a:p>
        </p:txBody>
      </p:sp>
      <p:sp>
        <p:nvSpPr>
          <p:cNvPr id="66" name="Объект 2"/>
          <p:cNvSpPr txBox="1">
            <a:spLocks/>
          </p:cNvSpPr>
          <p:nvPr/>
        </p:nvSpPr>
        <p:spPr>
          <a:xfrm>
            <a:off x="693174" y="6410060"/>
            <a:ext cx="3567605" cy="50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100" dirty="0" smtClean="0"/>
              <a:t>своевременное выставление</a:t>
            </a:r>
            <a:r>
              <a:rPr lang="en-US" sz="1100" dirty="0" smtClean="0"/>
              <a:t> </a:t>
            </a:r>
            <a:r>
              <a:rPr lang="ru-RU" sz="1100" dirty="0" smtClean="0"/>
              <a:t>счёта клиенту на </a:t>
            </a:r>
            <a:r>
              <a:rPr lang="ru-RU" sz="1100" dirty="0" err="1" smtClean="0"/>
              <a:t>доп.оплату</a:t>
            </a:r>
            <a:r>
              <a:rPr lang="ru-RU" sz="1100" dirty="0" smtClean="0"/>
              <a:t> для сохранения</a:t>
            </a:r>
            <a:r>
              <a:rPr lang="en-US" sz="1100" dirty="0" smtClean="0"/>
              <a:t> </a:t>
            </a:r>
            <a:r>
              <a:rPr lang="ru-RU" sz="1100" dirty="0" smtClean="0"/>
              <a:t>плановой </a:t>
            </a:r>
            <a:r>
              <a:rPr lang="ru-RU" sz="1100" dirty="0" err="1" smtClean="0"/>
              <a:t>маржинальности</a:t>
            </a:r>
            <a:endParaRPr lang="ru-RU" sz="1100" dirty="0" smtClean="0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899" y="1393948"/>
            <a:ext cx="1200914" cy="490729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51" y="3095166"/>
            <a:ext cx="1283211" cy="265177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75" y="4393051"/>
            <a:ext cx="1280163" cy="454153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5" y="5988524"/>
            <a:ext cx="1203962" cy="31394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40" y="1524342"/>
            <a:ext cx="1709931" cy="365761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96" y="2934023"/>
            <a:ext cx="1499619" cy="4175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40" y="4152528"/>
            <a:ext cx="1252731" cy="68580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72" y="6047906"/>
            <a:ext cx="893066" cy="210312"/>
          </a:xfrm>
          <a:prstGeom prst="rect">
            <a:avLst/>
          </a:prstGeom>
        </p:spPr>
      </p:pic>
      <p:grpSp>
        <p:nvGrpSpPr>
          <p:cNvPr id="120" name="Группа 119"/>
          <p:cNvGrpSpPr/>
          <p:nvPr/>
        </p:nvGrpSpPr>
        <p:grpSpPr>
          <a:xfrm>
            <a:off x="3707177" y="1321950"/>
            <a:ext cx="4829247" cy="4695861"/>
            <a:chOff x="3707177" y="1321950"/>
            <a:chExt cx="4829247" cy="4695861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3707177" y="1340707"/>
              <a:ext cx="1631371" cy="639972"/>
              <a:chOff x="3707177" y="1340707"/>
              <a:chExt cx="1631371" cy="639972"/>
            </a:xfrm>
          </p:grpSpPr>
          <p:cxnSp>
            <p:nvCxnSpPr>
              <p:cNvPr id="76" name="Прямая соединительная линия 75"/>
              <p:cNvCxnSpPr/>
              <p:nvPr/>
            </p:nvCxnSpPr>
            <p:spPr>
              <a:xfrm flipV="1">
                <a:off x="5338548" y="1393949"/>
                <a:ext cx="0" cy="58673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 flipH="1">
                <a:off x="3745149" y="1393948"/>
                <a:ext cx="159339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Овал 78"/>
              <p:cNvSpPr/>
              <p:nvPr/>
            </p:nvSpPr>
            <p:spPr>
              <a:xfrm>
                <a:off x="3707177" y="134070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6896816" y="1321950"/>
              <a:ext cx="1639608" cy="658729"/>
              <a:chOff x="5882075" y="1112920"/>
              <a:chExt cx="1639608" cy="658729"/>
            </a:xfrm>
          </p:grpSpPr>
          <p:cxnSp>
            <p:nvCxnSpPr>
              <p:cNvPr id="82" name="Прямая соединительная линия 81"/>
              <p:cNvCxnSpPr/>
              <p:nvPr/>
            </p:nvCxnSpPr>
            <p:spPr>
              <a:xfrm flipV="1">
                <a:off x="5885268" y="1169165"/>
                <a:ext cx="0" cy="60248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 flipH="1">
                <a:off x="5882075" y="1169164"/>
                <a:ext cx="159339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Овал 83"/>
              <p:cNvSpPr/>
              <p:nvPr/>
            </p:nvSpPr>
            <p:spPr>
              <a:xfrm>
                <a:off x="7413683" y="11129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1" name="Группа 90"/>
            <p:cNvGrpSpPr/>
            <p:nvPr/>
          </p:nvGrpSpPr>
          <p:grpSpPr>
            <a:xfrm>
              <a:off x="3707177" y="5287596"/>
              <a:ext cx="1631371" cy="684598"/>
              <a:chOff x="3815177" y="5582576"/>
              <a:chExt cx="1631371" cy="684598"/>
            </a:xfrm>
          </p:grpSpPr>
          <p:cxnSp>
            <p:nvCxnSpPr>
              <p:cNvPr id="88" name="Прямая соединительная линия 87"/>
              <p:cNvCxnSpPr/>
              <p:nvPr/>
            </p:nvCxnSpPr>
            <p:spPr>
              <a:xfrm flipV="1">
                <a:off x="5446548" y="5582576"/>
                <a:ext cx="0" cy="62984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/>
              <p:cNvCxnSpPr/>
              <p:nvPr/>
            </p:nvCxnSpPr>
            <p:spPr>
              <a:xfrm flipH="1">
                <a:off x="3853149" y="6212415"/>
                <a:ext cx="159339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Овал 89"/>
              <p:cNvSpPr/>
              <p:nvPr/>
            </p:nvSpPr>
            <p:spPr>
              <a:xfrm>
                <a:off x="3815177" y="61591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3" name="Группа 92"/>
            <p:cNvGrpSpPr/>
            <p:nvPr/>
          </p:nvGrpSpPr>
          <p:grpSpPr>
            <a:xfrm>
              <a:off x="6867121" y="5331418"/>
              <a:ext cx="1669303" cy="686393"/>
              <a:chOff x="3853149" y="5580781"/>
              <a:chExt cx="1669303" cy="686393"/>
            </a:xfrm>
          </p:grpSpPr>
          <p:cxnSp>
            <p:nvCxnSpPr>
              <p:cNvPr id="94" name="Прямая соединительная линия 93"/>
              <p:cNvCxnSpPr/>
              <p:nvPr/>
            </p:nvCxnSpPr>
            <p:spPr>
              <a:xfrm flipV="1">
                <a:off x="3853149" y="5580781"/>
                <a:ext cx="0" cy="63163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Прямая соединительная линия 94"/>
              <p:cNvCxnSpPr/>
              <p:nvPr/>
            </p:nvCxnSpPr>
            <p:spPr>
              <a:xfrm flipH="1">
                <a:off x="3853149" y="6212415"/>
                <a:ext cx="159339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Овал 95"/>
              <p:cNvSpPr/>
              <p:nvPr/>
            </p:nvSpPr>
            <p:spPr>
              <a:xfrm>
                <a:off x="5414452" y="61591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>
              <a:off x="3707177" y="2869794"/>
              <a:ext cx="826918" cy="108000"/>
              <a:chOff x="3707177" y="1340707"/>
              <a:chExt cx="826918" cy="108000"/>
            </a:xfrm>
          </p:grpSpPr>
          <p:cxnSp>
            <p:nvCxnSpPr>
              <p:cNvPr id="105" name="Прямая соединительная линия 104"/>
              <p:cNvCxnSpPr/>
              <p:nvPr/>
            </p:nvCxnSpPr>
            <p:spPr>
              <a:xfrm flipH="1">
                <a:off x="3745150" y="1393948"/>
                <a:ext cx="78894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Овал 105"/>
              <p:cNvSpPr/>
              <p:nvPr/>
            </p:nvSpPr>
            <p:spPr>
              <a:xfrm>
                <a:off x="3707177" y="134070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3707177" y="4408037"/>
              <a:ext cx="826918" cy="108000"/>
              <a:chOff x="3707177" y="1340707"/>
              <a:chExt cx="826918" cy="108000"/>
            </a:xfrm>
          </p:grpSpPr>
          <p:cxnSp>
            <p:nvCxnSpPr>
              <p:cNvPr id="110" name="Прямая соединительная линия 109"/>
              <p:cNvCxnSpPr/>
              <p:nvPr/>
            </p:nvCxnSpPr>
            <p:spPr>
              <a:xfrm flipH="1">
                <a:off x="3745150" y="1393948"/>
                <a:ext cx="78894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Овал 110"/>
              <p:cNvSpPr/>
              <p:nvPr/>
            </p:nvSpPr>
            <p:spPr>
              <a:xfrm>
                <a:off x="3707177" y="134070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2" name="Группа 111"/>
            <p:cNvGrpSpPr/>
            <p:nvPr/>
          </p:nvGrpSpPr>
          <p:grpSpPr>
            <a:xfrm>
              <a:off x="7693515" y="2851648"/>
              <a:ext cx="842909" cy="108000"/>
              <a:chOff x="6678774" y="1112920"/>
              <a:chExt cx="842909" cy="108000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flipH="1">
                <a:off x="6678774" y="1169164"/>
                <a:ext cx="79670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Овал 114"/>
              <p:cNvSpPr/>
              <p:nvPr/>
            </p:nvSpPr>
            <p:spPr>
              <a:xfrm>
                <a:off x="7413683" y="11129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7" name="Группа 116"/>
            <p:cNvGrpSpPr/>
            <p:nvPr/>
          </p:nvGrpSpPr>
          <p:grpSpPr>
            <a:xfrm>
              <a:off x="7693515" y="4338616"/>
              <a:ext cx="842909" cy="108000"/>
              <a:chOff x="6678774" y="1112920"/>
              <a:chExt cx="842909" cy="108000"/>
            </a:xfrm>
          </p:grpSpPr>
          <p:cxnSp>
            <p:nvCxnSpPr>
              <p:cNvPr id="118" name="Прямая соединительная линия 117"/>
              <p:cNvCxnSpPr/>
              <p:nvPr/>
            </p:nvCxnSpPr>
            <p:spPr>
              <a:xfrm flipH="1">
                <a:off x="6678774" y="1169164"/>
                <a:ext cx="79670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Овал 118"/>
              <p:cNvSpPr/>
              <p:nvPr/>
            </p:nvSpPr>
            <p:spPr>
              <a:xfrm>
                <a:off x="7413683" y="11129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4260779" y="1770241"/>
            <a:ext cx="3718568" cy="3718568"/>
            <a:chOff x="4260779" y="1770241"/>
            <a:chExt cx="3718568" cy="371856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779" y="1770241"/>
              <a:ext cx="3718568" cy="371856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30" y="2290523"/>
              <a:ext cx="1083192" cy="38134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976" y="3142024"/>
              <a:ext cx="235299" cy="32861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244" y="3940654"/>
              <a:ext cx="624762" cy="2839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447" y="4550288"/>
              <a:ext cx="490885" cy="23529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747" y="4550288"/>
              <a:ext cx="490885" cy="235299"/>
            </a:xfrm>
            <a:prstGeom prst="rect">
              <a:avLst/>
            </a:prstGeom>
          </p:spPr>
        </p:pic>
        <p:sp>
          <p:nvSpPr>
            <p:cNvPr id="10" name="Объект 2"/>
            <p:cNvSpPr txBox="1">
              <a:spLocks/>
            </p:cNvSpPr>
            <p:nvPr/>
          </p:nvSpPr>
          <p:spPr>
            <a:xfrm>
              <a:off x="5338548" y="2657318"/>
              <a:ext cx="1566153" cy="2419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1100" dirty="0" smtClean="0"/>
                <a:t>МОРСКАЯ ПЕРЕВОЗКА</a:t>
              </a:r>
              <a:endParaRPr lang="ru-RU" sz="1100" dirty="0"/>
            </a:p>
          </p:txBody>
        </p:sp>
        <p:sp>
          <p:nvSpPr>
            <p:cNvPr id="11" name="Объект 2"/>
            <p:cNvSpPr txBox="1">
              <a:spLocks/>
            </p:cNvSpPr>
            <p:nvPr/>
          </p:nvSpPr>
          <p:spPr>
            <a:xfrm>
              <a:off x="5092450" y="3444246"/>
              <a:ext cx="2058347" cy="2419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1000" dirty="0" smtClean="0"/>
                <a:t>ТАМОЖЕННОЕ ОФОРМЛЕНИЕ</a:t>
              </a:r>
              <a:endParaRPr lang="ru-RU" sz="1000" dirty="0"/>
            </a:p>
          </p:txBody>
        </p:sp>
        <p:sp>
          <p:nvSpPr>
            <p:cNvPr id="12" name="Объект 2"/>
            <p:cNvSpPr txBox="1">
              <a:spLocks/>
            </p:cNvSpPr>
            <p:nvPr/>
          </p:nvSpPr>
          <p:spPr>
            <a:xfrm>
              <a:off x="5092450" y="4222457"/>
              <a:ext cx="2058347" cy="256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900" dirty="0" smtClean="0"/>
                <a:t>Ж/Д ПЕРЕВОЗКА</a:t>
              </a:r>
              <a:endParaRPr lang="ru-RU" sz="900" dirty="0"/>
            </a:p>
          </p:txBody>
        </p:sp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6343590" y="4755421"/>
              <a:ext cx="954597" cy="256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800" dirty="0" smtClean="0"/>
                <a:t>АВТОПЕРЕВОЗКА</a:t>
              </a:r>
              <a:endParaRPr lang="ru-RU" sz="800" dirty="0"/>
            </a:p>
          </p:txBody>
        </p:sp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4903897" y="4755421"/>
              <a:ext cx="954597" cy="256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800" dirty="0" smtClean="0"/>
                <a:t>АВТОПЕРЕВОЗКА</a:t>
              </a:r>
              <a:endParaRPr lang="ru-RU" sz="800" dirty="0"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6121623" y="2861901"/>
            <a:ext cx="0" cy="23201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21623" y="3658020"/>
            <a:ext cx="0" cy="23201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535608" y="4395000"/>
            <a:ext cx="191069" cy="12283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516575" y="4386307"/>
            <a:ext cx="172872" cy="13595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ПРОЕКТА ВНЕДРЕНИЯ </a:t>
            </a:r>
            <a:r>
              <a:rPr lang="en-US" dirty="0" err="1" smtClean="0"/>
              <a:t>DATACore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41930" y="1136121"/>
            <a:ext cx="1328964" cy="36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ПРОЕКТ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41930" y="1709603"/>
            <a:ext cx="4080709" cy="62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Обследование объекта Заказчика, изучение технологических процессов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41930" y="2539459"/>
            <a:ext cx="4268718" cy="62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Разработка и согласование с Заказчиком модели ведения учета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241930" y="3369315"/>
            <a:ext cx="4268718" cy="62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Адаптация системы с учётом замечаний Заказчика, интеграция с ИС Заказчика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241930" y="4199171"/>
            <a:ext cx="4268718" cy="92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Развёртывание системы, ввод данных, обучение сотрудников Заказчика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и проведение опытной эксплуатации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241930" y="5328130"/>
            <a:ext cx="4191805" cy="92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Запуск системы в промышленную эксплуатацию и первоначальное</a:t>
            </a:r>
            <a:r>
              <a:rPr lang="en-US" sz="1800" dirty="0" smtClean="0"/>
              <a:t> </a:t>
            </a:r>
            <a:r>
              <a:rPr lang="ru-RU" sz="1800" dirty="0" smtClean="0"/>
              <a:t>сопровождение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0" y="6177510"/>
            <a:ext cx="12191999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FF0000"/>
                </a:solidFill>
              </a:rPr>
              <a:t>Всего: 106 рабочих дней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9" y="1885537"/>
            <a:ext cx="268225" cy="268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9" y="2714207"/>
            <a:ext cx="268225" cy="2682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9" y="3519027"/>
            <a:ext cx="268225" cy="2682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9" y="4481176"/>
            <a:ext cx="268225" cy="268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9" y="5611955"/>
            <a:ext cx="268225" cy="268225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5730950" y="1275895"/>
            <a:ext cx="5550194" cy="4379935"/>
            <a:chOff x="5730950" y="1360959"/>
            <a:chExt cx="5996762" cy="4379935"/>
          </a:xfrm>
        </p:grpSpPr>
        <p:cxnSp>
          <p:nvCxnSpPr>
            <p:cNvPr id="17" name="Прямая со стрелкой 16"/>
            <p:cNvCxnSpPr/>
            <p:nvPr/>
          </p:nvCxnSpPr>
          <p:spPr>
            <a:xfrm>
              <a:off x="5730950" y="1360959"/>
              <a:ext cx="5996762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730950" y="2040771"/>
              <a:ext cx="396013" cy="0"/>
            </a:xfrm>
            <a:prstGeom prst="line">
              <a:avLst/>
            </a:prstGeom>
            <a:ln w="254000" cap="rnd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0935687" y="4752067"/>
              <a:ext cx="396013" cy="0"/>
            </a:xfrm>
            <a:prstGeom prst="line">
              <a:avLst/>
            </a:prstGeom>
            <a:ln w="254000" cap="rnd">
              <a:solidFill>
                <a:srgbClr val="009E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331699" y="5740894"/>
              <a:ext cx="396013" cy="0"/>
            </a:xfrm>
            <a:prstGeom prst="line">
              <a:avLst/>
            </a:prstGeom>
            <a:ln w="254000" cap="rnd">
              <a:solidFill>
                <a:srgbClr val="71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126963" y="2923265"/>
              <a:ext cx="1980063" cy="0"/>
            </a:xfrm>
            <a:prstGeom prst="line">
              <a:avLst/>
            </a:prstGeom>
            <a:ln w="254000" cap="rnd">
              <a:solidFill>
                <a:srgbClr val="FFC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8107026" y="3773875"/>
              <a:ext cx="2828661" cy="0"/>
            </a:xfrm>
            <a:prstGeom prst="line">
              <a:avLst/>
            </a:prstGeom>
            <a:ln w="254000" cap="rnd">
              <a:solidFill>
                <a:srgbClr val="00B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Объект 2"/>
          <p:cNvSpPr txBox="1">
            <a:spLocks/>
          </p:cNvSpPr>
          <p:nvPr/>
        </p:nvSpPr>
        <p:spPr>
          <a:xfrm>
            <a:off x="5143599" y="1358322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F5821F"/>
                </a:solidFill>
              </a:rPr>
              <a:t>7 </a:t>
            </a:r>
            <a:r>
              <a:rPr lang="ru-RU" sz="3000" b="1" dirty="0" smtClean="0">
                <a:solidFill>
                  <a:srgbClr val="F5821F"/>
                </a:solidFill>
              </a:rPr>
              <a:t>дней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6228122" y="2230193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FFC10D"/>
                </a:solidFill>
              </a:rPr>
              <a:t>35 </a:t>
            </a:r>
            <a:r>
              <a:rPr lang="ru-RU" sz="3000" b="1" dirty="0" smtClean="0">
                <a:solidFill>
                  <a:srgbClr val="FFC10D"/>
                </a:solidFill>
              </a:rPr>
              <a:t>дней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8460959" y="3102063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00B7CD"/>
                </a:solidFill>
              </a:rPr>
              <a:t>50 </a:t>
            </a:r>
            <a:r>
              <a:rPr lang="ru-RU" sz="3000" b="1" dirty="0" smtClean="0">
                <a:solidFill>
                  <a:srgbClr val="00B7CD"/>
                </a:solidFill>
              </a:rPr>
              <a:t>дней</a:t>
            </a: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9896354" y="4069625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009EDB"/>
                </a:solidFill>
              </a:rPr>
              <a:t>7 </a:t>
            </a:r>
            <a:r>
              <a:rPr lang="ru-RU" sz="3000" b="1" dirty="0" smtClean="0">
                <a:solidFill>
                  <a:srgbClr val="009EDB"/>
                </a:solidFill>
              </a:rPr>
              <a:t>дней</a:t>
            </a: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10257861" y="5058453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71BF44"/>
                </a:solidFill>
              </a:rPr>
              <a:t>7 </a:t>
            </a:r>
            <a:r>
              <a:rPr lang="ru-RU" sz="3000" b="1" dirty="0" smtClean="0">
                <a:solidFill>
                  <a:srgbClr val="71BF44"/>
                </a:solidFill>
              </a:rPr>
              <a:t>дней</a:t>
            </a:r>
          </a:p>
        </p:txBody>
      </p:sp>
    </p:spTree>
    <p:extLst>
      <p:ext uri="{BB962C8B-B14F-4D97-AF65-F5344CB8AC3E}">
        <p14:creationId xmlns:p14="http://schemas.microsoft.com/office/powerpoint/2010/main" val="19727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ПРЕИМУЩЕСТВА </a:t>
            </a:r>
            <a:r>
              <a:rPr lang="en-US" dirty="0" err="1" smtClean="0"/>
              <a:t>DATACore</a:t>
            </a:r>
            <a:r>
              <a:rPr lang="en-US" dirty="0" smtClean="0"/>
              <a:t> </a:t>
            </a:r>
            <a:r>
              <a:rPr lang="ru-RU" dirty="0" smtClean="0"/>
              <a:t>ДЛЯ ПОДРАЗДЕЛЕНИЙ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4231188" y="2127961"/>
            <a:ext cx="3395479" cy="3240031"/>
            <a:chOff x="4398260" y="2127961"/>
            <a:chExt cx="3395479" cy="32400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260" y="2127961"/>
              <a:ext cx="3395479" cy="324003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089" y="4498891"/>
              <a:ext cx="216408" cy="20421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4950" y="2437460"/>
              <a:ext cx="292609" cy="27432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631" y="3465735"/>
              <a:ext cx="292609" cy="292609"/>
            </a:xfrm>
            <a:prstGeom prst="rect">
              <a:avLst/>
            </a:prstGeom>
          </p:spPr>
        </p:pic>
        <p:sp>
          <p:nvSpPr>
            <p:cNvPr id="9" name="Объект 2"/>
            <p:cNvSpPr txBox="1">
              <a:spLocks/>
            </p:cNvSpPr>
            <p:nvPr/>
          </p:nvSpPr>
          <p:spPr>
            <a:xfrm>
              <a:off x="4473834" y="2733047"/>
              <a:ext cx="1027740" cy="2886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900" b="1" dirty="0" smtClean="0">
                  <a:solidFill>
                    <a:schemeClr val="bg1"/>
                  </a:solidFill>
                </a:rPr>
                <a:t>РУКОВОДИТЕЛИ</a:t>
              </a:r>
            </a:p>
          </p:txBody>
        </p:sp>
        <p:sp>
          <p:nvSpPr>
            <p:cNvPr id="11" name="Объект 2"/>
            <p:cNvSpPr txBox="1">
              <a:spLocks/>
            </p:cNvSpPr>
            <p:nvPr/>
          </p:nvSpPr>
          <p:spPr>
            <a:xfrm>
              <a:off x="4603897" y="3828202"/>
              <a:ext cx="786809" cy="2886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900" b="1" dirty="0" smtClean="0">
                  <a:solidFill>
                    <a:schemeClr val="bg1"/>
                  </a:solidFill>
                </a:rPr>
                <a:t>ЛОГИСТЫ</a:t>
              </a:r>
            </a:p>
          </p:txBody>
        </p:sp>
        <p:sp>
          <p:nvSpPr>
            <p:cNvPr id="12" name="Объект 2"/>
            <p:cNvSpPr txBox="1">
              <a:spLocks/>
            </p:cNvSpPr>
            <p:nvPr/>
          </p:nvSpPr>
          <p:spPr>
            <a:xfrm>
              <a:off x="5047989" y="4747139"/>
              <a:ext cx="534102" cy="2886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900" b="1" dirty="0" smtClean="0">
                  <a:solidFill>
                    <a:schemeClr val="bg1"/>
                  </a:solidFill>
                </a:rPr>
                <a:t>IT</a:t>
              </a:r>
              <a:endParaRPr lang="ru-RU" sz="9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6855529" y="2786212"/>
              <a:ext cx="868251" cy="2886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900" b="1" dirty="0" smtClean="0">
                  <a:solidFill>
                    <a:schemeClr val="bg1"/>
                  </a:solidFill>
                </a:rPr>
                <a:t>ФИНАНСЫ</a:t>
              </a:r>
            </a:p>
          </p:txBody>
        </p:sp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6632242" y="4870192"/>
              <a:ext cx="1027740" cy="2886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900" b="1" dirty="0" smtClean="0">
                  <a:solidFill>
                    <a:schemeClr val="bg1"/>
                  </a:solidFill>
                </a:rPr>
                <a:t>ДИСТПЕТЧЕРЫ</a:t>
              </a:r>
            </a:p>
          </p:txBody>
        </p:sp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6834263" y="3870734"/>
              <a:ext cx="714855" cy="2886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sz="900" b="1" dirty="0" smtClean="0">
                  <a:solidFill>
                    <a:schemeClr val="bg1"/>
                  </a:solidFill>
                </a:rPr>
                <a:t>ПРОДАЖИ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35779" y="1134552"/>
            <a:ext cx="3477672" cy="5181188"/>
            <a:chOff x="293247" y="1134552"/>
            <a:chExt cx="3477672" cy="5181188"/>
          </a:xfrm>
        </p:grpSpPr>
        <p:sp>
          <p:nvSpPr>
            <p:cNvPr id="8" name="Объект 2"/>
            <p:cNvSpPr txBox="1">
              <a:spLocks/>
            </p:cNvSpPr>
            <p:nvPr/>
          </p:nvSpPr>
          <p:spPr>
            <a:xfrm>
              <a:off x="303880" y="1134552"/>
              <a:ext cx="3467039" cy="3099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400" b="1" dirty="0" smtClean="0">
                  <a:solidFill>
                    <a:srgbClr val="71BF44"/>
                  </a:solidFill>
                </a:rPr>
                <a:t>ДЛЯ РУКОВОДИТЕЛЕЙ</a:t>
              </a:r>
            </a:p>
          </p:txBody>
        </p: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303880" y="1455088"/>
              <a:ext cx="3467039" cy="9823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dirty="0" smtClean="0"/>
                <a:t>предоставление любой необходимой</a:t>
              </a:r>
              <a:br>
                <a:rPr lang="ru-RU" dirty="0" smtClean="0"/>
              </a:br>
              <a:r>
                <a:rPr lang="ru-RU" dirty="0" smtClean="0"/>
                <a:t>отчётности для принятия управленческих решений</a:t>
              </a:r>
              <a:r>
                <a:rPr lang="en-US" dirty="0" smtClean="0"/>
                <a:t>,</a:t>
              </a:r>
              <a:r>
                <a:rPr lang="ru-RU" dirty="0" smtClean="0"/>
                <a:t> самостоятельное формирование</a:t>
              </a:r>
            </a:p>
            <a:p>
              <a:pPr algn="r">
                <a:spcBef>
                  <a:spcPts val="0"/>
                </a:spcBef>
              </a:pPr>
              <a:r>
                <a:rPr lang="ru-RU" dirty="0" smtClean="0"/>
                <a:t>отчётов – прозрачность деятельности компании</a:t>
              </a:r>
            </a:p>
          </p:txBody>
        </p:sp>
        <p:sp>
          <p:nvSpPr>
            <p:cNvPr id="17" name="Объект 2"/>
            <p:cNvSpPr txBox="1">
              <a:spLocks/>
            </p:cNvSpPr>
            <p:nvPr/>
          </p:nvSpPr>
          <p:spPr>
            <a:xfrm>
              <a:off x="303879" y="2901761"/>
              <a:ext cx="3467039" cy="3099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400" b="1" dirty="0" smtClean="0">
                  <a:solidFill>
                    <a:srgbClr val="A7A9AC"/>
                  </a:solidFill>
                </a:rPr>
                <a:t>ДЛЯ ЛОГИСТОВ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303879" y="4962288"/>
              <a:ext cx="3467039" cy="3099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400" b="1" dirty="0" smtClean="0">
                  <a:solidFill>
                    <a:srgbClr val="F5821F"/>
                  </a:solidFill>
                </a:rPr>
                <a:t>ДЛЯ </a:t>
              </a:r>
              <a:r>
                <a:rPr lang="ru-RU" sz="1400" b="1" dirty="0">
                  <a:solidFill>
                    <a:srgbClr val="F5821F"/>
                  </a:solidFill>
                </a:rPr>
                <a:t>И</a:t>
              </a:r>
              <a:r>
                <a:rPr lang="en-US" sz="1400" b="1" dirty="0" smtClean="0">
                  <a:solidFill>
                    <a:srgbClr val="F5821F"/>
                  </a:solidFill>
                </a:rPr>
                <a:t>T-</a:t>
              </a:r>
              <a:r>
                <a:rPr lang="ru-RU" sz="1400" b="1" dirty="0" smtClean="0">
                  <a:solidFill>
                    <a:srgbClr val="F5821F"/>
                  </a:solidFill>
                </a:rPr>
                <a:t>ОТДЕЛА</a:t>
              </a:r>
            </a:p>
          </p:txBody>
        </p:sp>
        <p:sp>
          <p:nvSpPr>
            <p:cNvPr id="22" name="Объект 2"/>
            <p:cNvSpPr txBox="1">
              <a:spLocks/>
            </p:cNvSpPr>
            <p:nvPr/>
          </p:nvSpPr>
          <p:spPr>
            <a:xfrm>
              <a:off x="303879" y="3220111"/>
              <a:ext cx="3467039" cy="11011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dirty="0" smtClean="0"/>
                <a:t>удобный наглядный гибкий инструмент построения транспортных схем любой сложности, автоматическая пооперационная тарификация услуг, оформление любых видов грузов</a:t>
              </a:r>
              <a:br>
                <a:rPr lang="ru-RU" dirty="0" smtClean="0"/>
              </a:br>
              <a:r>
                <a:rPr lang="ru-RU" dirty="0" smtClean="0"/>
                <a:t> разных товарных партий, формирование полного комплекта ТСД прямо из программы</a:t>
              </a:r>
            </a:p>
          </p:txBody>
        </p:sp>
        <p:sp>
          <p:nvSpPr>
            <p:cNvPr id="23" name="Объект 2"/>
            <p:cNvSpPr txBox="1">
              <a:spLocks/>
            </p:cNvSpPr>
            <p:nvPr/>
          </p:nvSpPr>
          <p:spPr>
            <a:xfrm>
              <a:off x="293247" y="5282824"/>
              <a:ext cx="3467039" cy="10329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dirty="0" smtClean="0"/>
                <a:t>легкое и понятийное администрирование,</a:t>
              </a:r>
              <a:br>
                <a:rPr lang="ru-RU" dirty="0" smtClean="0"/>
              </a:br>
              <a:r>
                <a:rPr lang="ru-RU" dirty="0" smtClean="0"/>
                <a:t>возможность самостоятельного </a:t>
              </a:r>
              <a:r>
                <a:rPr lang="ru-RU" dirty="0" smtClean="0"/>
                <a:t>изменения отчётов, шаблонов и форм </a:t>
              </a:r>
              <a:r>
                <a:rPr lang="ru-RU" dirty="0" smtClean="0"/>
                <a:t>документов,</a:t>
              </a:r>
              <a:br>
                <a:rPr lang="ru-RU" dirty="0" smtClean="0"/>
              </a:br>
              <a:r>
                <a:rPr lang="ru-RU" dirty="0" smtClean="0"/>
                <a:t>быстрая и гибкая настройка ролей, прав пользователей</a:t>
              </a:r>
              <a:r>
                <a:rPr lang="ru-RU" dirty="0"/>
                <a:t>, внутренней маршрутизации объектов системы</a:t>
              </a:r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 smtClean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044404" y="1134552"/>
            <a:ext cx="4047039" cy="4830313"/>
            <a:chOff x="8001872" y="1134552"/>
            <a:chExt cx="4047039" cy="4830313"/>
          </a:xfrm>
        </p:grpSpPr>
        <p:sp>
          <p:nvSpPr>
            <p:cNvPr id="19" name="Объект 2"/>
            <p:cNvSpPr txBox="1">
              <a:spLocks/>
            </p:cNvSpPr>
            <p:nvPr/>
          </p:nvSpPr>
          <p:spPr>
            <a:xfrm>
              <a:off x="8001872" y="1134552"/>
              <a:ext cx="1822612" cy="3099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400" b="1" dirty="0" smtClean="0">
                  <a:solidFill>
                    <a:srgbClr val="009EDB"/>
                  </a:solidFill>
                </a:rPr>
                <a:t>ДЛЯ ФИН.БЛОКА</a:t>
              </a:r>
            </a:p>
          </p:txBody>
        </p:sp>
        <p:sp>
          <p:nvSpPr>
            <p:cNvPr id="20" name="Объект 2"/>
            <p:cNvSpPr txBox="1">
              <a:spLocks/>
            </p:cNvSpPr>
            <p:nvPr/>
          </p:nvSpPr>
          <p:spPr>
            <a:xfrm>
              <a:off x="8001872" y="2901761"/>
              <a:ext cx="2109691" cy="3099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400" b="1" dirty="0" smtClean="0"/>
                <a:t>ДЛЯ ОТДЕЛА ПРОДАЖ</a:t>
              </a:r>
            </a:p>
          </p:txBody>
        </p:sp>
        <p:sp>
          <p:nvSpPr>
            <p:cNvPr id="21" name="Объект 2"/>
            <p:cNvSpPr txBox="1">
              <a:spLocks/>
            </p:cNvSpPr>
            <p:nvPr/>
          </p:nvSpPr>
          <p:spPr>
            <a:xfrm>
              <a:off x="8001872" y="4962288"/>
              <a:ext cx="2109691" cy="3099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400" b="1" dirty="0" smtClean="0">
                  <a:solidFill>
                    <a:srgbClr val="71BF44"/>
                  </a:solidFill>
                </a:rPr>
                <a:t>ДЛЯ ДИСПЕТЧЕРОВ</a:t>
              </a:r>
            </a:p>
          </p:txBody>
        </p:sp>
        <p:sp>
          <p:nvSpPr>
            <p:cNvPr id="24" name="Объект 2"/>
            <p:cNvSpPr txBox="1">
              <a:spLocks/>
            </p:cNvSpPr>
            <p:nvPr/>
          </p:nvSpPr>
          <p:spPr>
            <a:xfrm>
              <a:off x="8001872" y="1455089"/>
              <a:ext cx="3738695" cy="9823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планирование расходов/доходов до начала перевозки, оперативная проверка счетов поставщиков и разнесения затрат по операциям </a:t>
              </a:r>
              <a:br>
                <a:rPr lang="ru-RU" dirty="0" smtClean="0"/>
              </a:br>
              <a:r>
                <a:rPr lang="ru-RU" dirty="0" smtClean="0"/>
                <a:t>и заказам, расчёт маржинальной прибыли с учетом </a:t>
              </a:r>
              <a:r>
                <a:rPr lang="ru-RU" dirty="0" smtClean="0"/>
                <a:t>регламентирования </a:t>
              </a:r>
              <a:r>
                <a:rPr lang="ru-RU" dirty="0" smtClean="0"/>
                <a:t>платежей, различия в расчётных валютах, типов НДС</a:t>
              </a:r>
            </a:p>
          </p:txBody>
        </p:sp>
        <p:sp>
          <p:nvSpPr>
            <p:cNvPr id="25" name="Объект 2"/>
            <p:cNvSpPr txBox="1">
              <a:spLocks/>
            </p:cNvSpPr>
            <p:nvPr/>
          </p:nvSpPr>
          <p:spPr>
            <a:xfrm>
              <a:off x="8001872" y="3220111"/>
              <a:ext cx="3738695" cy="12864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встроенный модуль отраслевой CRM –   улучшение качества клиентского сервиса, повышение результативности продаж, улучшение взаимодействия с другими  профильными подразделениями компании</a:t>
              </a:r>
              <a:r>
                <a:rPr lang="en-US" dirty="0" smtClean="0"/>
                <a:t>, </a:t>
              </a:r>
              <a:r>
                <a:rPr lang="ru-RU" dirty="0" smtClean="0"/>
                <a:t>возможность выставления счетов прямо из программы</a:t>
              </a:r>
            </a:p>
          </p:txBody>
        </p:sp>
        <p:sp>
          <p:nvSpPr>
            <p:cNvPr id="26" name="Объект 2"/>
            <p:cNvSpPr txBox="1">
              <a:spLocks/>
            </p:cNvSpPr>
            <p:nvPr/>
          </p:nvSpPr>
          <p:spPr>
            <a:xfrm>
              <a:off x="8001872" y="5282824"/>
              <a:ext cx="4047039" cy="6820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автоматический контроль за ходом выполнения заказа, автоматическая координация действий подразделений компании</a:t>
              </a:r>
              <a:r>
                <a:rPr lang="en-US" dirty="0" smtClean="0"/>
                <a:t>,</a:t>
              </a:r>
              <a:r>
                <a:rPr lang="ru-RU" dirty="0" smtClean="0"/>
                <a:t> гибкая настройка и удобный контроль состояний заказов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1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491</Words>
  <Application>Microsoft Office PowerPoint</Application>
  <PresentationFormat>Произвольный</PresentationFormat>
  <Paragraphs>137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Logistic Management System</vt:lpstr>
      <vt:lpstr>О НАС В СЛОВАХ И ЦИФРАХ</vt:lpstr>
      <vt:lpstr>ПОЧЕМУ DATACore</vt:lpstr>
      <vt:lpstr>О ФУНКЦИОНАЛЕ</vt:lpstr>
      <vt:lpstr>АРХИТЕКТУРА DATACore</vt:lpstr>
      <vt:lpstr>ПРОГРАММНЫЕ ИНТЕРФЕЙСЫ</vt:lpstr>
      <vt:lpstr>ВОЗМОЖНОСТИ ПРОГРАММЫ</vt:lpstr>
      <vt:lpstr>ЭТАПЫ ПРОЕКТА ВНЕДРЕНИЯ DATACore</vt:lpstr>
      <vt:lpstr>ПРЕИМУЩЕСТВА DATACore ДЛЯ ПОДРАЗДЕЛЕНИЙ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Gavrilova Alexandra</dc:creator>
  <cp:lastModifiedBy>Sergey Solovyev</cp:lastModifiedBy>
  <cp:revision>108</cp:revision>
  <dcterms:created xsi:type="dcterms:W3CDTF">2016-09-14T07:34:17Z</dcterms:created>
  <dcterms:modified xsi:type="dcterms:W3CDTF">2016-10-10T09:53:17Z</dcterms:modified>
</cp:coreProperties>
</file>